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456" r:id="rId3"/>
    <p:sldId id="454" r:id="rId4"/>
    <p:sldId id="471" r:id="rId5"/>
    <p:sldId id="455" r:id="rId6"/>
    <p:sldId id="466" r:id="rId7"/>
    <p:sldId id="459" r:id="rId8"/>
    <p:sldId id="446" r:id="rId9"/>
    <p:sldId id="467" r:id="rId10"/>
    <p:sldId id="468" r:id="rId11"/>
    <p:sldId id="473" r:id="rId12"/>
    <p:sldId id="474" r:id="rId13"/>
    <p:sldId id="472" r:id="rId14"/>
    <p:sldId id="435" r:id="rId15"/>
    <p:sldId id="469" r:id="rId16"/>
    <p:sldId id="470" r:id="rId17"/>
    <p:sldId id="436" r:id="rId18"/>
  </p:sldIdLst>
  <p:sldSz cx="9144000" cy="6858000" type="screen4x3"/>
  <p:notesSz cx="6858000"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1C"/>
    <a:srgbClr val="DDEAEF"/>
    <a:srgbClr val="22373E"/>
    <a:srgbClr val="42000D"/>
    <a:srgbClr val="000066"/>
    <a:srgbClr val="A50021"/>
    <a:srgbClr val="FFFF00"/>
    <a:srgbClr val="81FF81"/>
    <a:srgbClr val="FFFF7D"/>
    <a:srgbClr val="1F0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96533" autoAdjust="0"/>
  </p:normalViewPr>
  <p:slideViewPr>
    <p:cSldViewPr>
      <p:cViewPr varScale="1">
        <p:scale>
          <a:sx n="64" d="100"/>
          <a:sy n="64" d="100"/>
        </p:scale>
        <p:origin x="-11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F87BB4A-3558-45AA-81C7-D312B7EE5096}" type="datetimeFigureOut">
              <a:rPr lang="it-IT"/>
              <a:pPr>
                <a:defRPr/>
              </a:pPr>
              <a:t>08/02/2017</a:t>
            </a:fld>
            <a:endParaRPr lang="it-IT"/>
          </a:p>
        </p:txBody>
      </p:sp>
      <p:sp>
        <p:nvSpPr>
          <p:cNvPr id="4" name="Segnaposto piè di pagina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C8A4240-3A78-44F2-B191-7BD5A3AEE267}" type="slidenum">
              <a:rPr lang="it-IT"/>
              <a:pPr>
                <a:defRPr/>
              </a:pPr>
              <a:t>‹N›</a:t>
            </a:fld>
            <a:endParaRPr lang="it-IT"/>
          </a:p>
        </p:txBody>
      </p:sp>
    </p:spTree>
    <p:extLst>
      <p:ext uri="{BB962C8B-B14F-4D97-AF65-F5344CB8AC3E}">
        <p14:creationId xmlns:p14="http://schemas.microsoft.com/office/powerpoint/2010/main" val="327704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3397FB3-8EC1-4B65-9842-552D75BC89BE}" type="datetimeFigureOut">
              <a:rPr lang="it-IT"/>
              <a:pPr>
                <a:defRPr/>
              </a:pPr>
              <a:t>08/02/2017</a:t>
            </a:fld>
            <a:endParaRPr lang="it-IT"/>
          </a:p>
        </p:txBody>
      </p:sp>
      <p:sp>
        <p:nvSpPr>
          <p:cNvPr id="4" name="Segnaposto immagine diapositiva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714875"/>
            <a:ext cx="5486400" cy="4467225"/>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942816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EF832BA-F0E4-41A1-90A2-709A1F14B358}" type="slidenum">
              <a:rPr lang="it-IT"/>
              <a:pPr>
                <a:defRPr/>
              </a:pPr>
              <a:t>‹N›</a:t>
            </a:fld>
            <a:endParaRPr lang="it-IT"/>
          </a:p>
        </p:txBody>
      </p:sp>
    </p:spTree>
    <p:extLst>
      <p:ext uri="{BB962C8B-B14F-4D97-AF65-F5344CB8AC3E}">
        <p14:creationId xmlns:p14="http://schemas.microsoft.com/office/powerpoint/2010/main" val="17607230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4" name="Rettangolo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nettore 1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tangolo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8" name="Tito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it-IT" smtClean="0"/>
              <a:t>Fare clic per modificare lo stile del titolo</a:t>
            </a:r>
            <a:endParaRPr lang="en-US"/>
          </a:p>
        </p:txBody>
      </p:sp>
      <p:sp>
        <p:nvSpPr>
          <p:cNvPr id="15" name="Segnaposto data 27"/>
          <p:cNvSpPr>
            <a:spLocks noGrp="1"/>
          </p:cNvSpPr>
          <p:nvPr>
            <p:ph type="dt" sz="half" idx="10"/>
          </p:nvPr>
        </p:nvSpPr>
        <p:spPr/>
        <p:txBody>
          <a:bodyPr/>
          <a:lstStyle>
            <a:lvl1pPr>
              <a:defRPr/>
            </a:lvl1pPr>
          </a:lstStyle>
          <a:p>
            <a:pPr>
              <a:defRPr/>
            </a:pPr>
            <a:fld id="{828AA6C9-3005-41F7-A70C-00A0FF39DBC7}" type="datetime1">
              <a:rPr lang="it-IT"/>
              <a:pPr>
                <a:defRPr/>
              </a:pPr>
              <a:t>08/02/2017</a:t>
            </a:fld>
            <a:endParaRPr lang="it-IT"/>
          </a:p>
        </p:txBody>
      </p:sp>
      <p:sp>
        <p:nvSpPr>
          <p:cNvPr id="16" name="Segnaposto piè di pagina 16"/>
          <p:cNvSpPr>
            <a:spLocks noGrp="1"/>
          </p:cNvSpPr>
          <p:nvPr>
            <p:ph type="ftr" sz="quarter" idx="11"/>
          </p:nvPr>
        </p:nvSpPr>
        <p:spPr/>
        <p:txBody>
          <a:bodyPr/>
          <a:lstStyle>
            <a:lvl1pPr>
              <a:defRPr/>
            </a:lvl1pPr>
          </a:lstStyle>
          <a:p>
            <a:pPr>
              <a:defRPr/>
            </a:pPr>
            <a:r>
              <a:rPr lang="it-IT"/>
              <a:t>Prof. Andrea Porcarelli</a:t>
            </a:r>
          </a:p>
        </p:txBody>
      </p:sp>
      <p:sp>
        <p:nvSpPr>
          <p:cNvPr id="17" name="Segnaposto numero diapositiva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DD9E32B1-9A7C-4483-8BA7-320CD1026310}"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6C0ADF29-8663-4B69-974A-4C992DBE99ED}" type="datetime1">
              <a:rPr lang="it-IT"/>
              <a:pPr>
                <a:defRPr/>
              </a:pPr>
              <a:t>08/02/2017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 Andrea Porcarelli</a:t>
            </a:r>
          </a:p>
        </p:txBody>
      </p:sp>
      <p:sp>
        <p:nvSpPr>
          <p:cNvPr id="6" name="Segnaposto numero diapositiva 5"/>
          <p:cNvSpPr>
            <a:spLocks noGrp="1"/>
          </p:cNvSpPr>
          <p:nvPr>
            <p:ph type="sldNum" sz="quarter" idx="12"/>
          </p:nvPr>
        </p:nvSpPr>
        <p:spPr/>
        <p:txBody>
          <a:bodyPr/>
          <a:lstStyle>
            <a:lvl1pPr>
              <a:defRPr/>
            </a:lvl1pPr>
          </a:lstStyle>
          <a:p>
            <a:pPr>
              <a:defRPr/>
            </a:pPr>
            <a:fld id="{40997791-0151-485C-A051-469FF6498103}"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4" name="Rettangolo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nettore 1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e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e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verticale 2"/>
          <p:cNvSpPr>
            <a:spLocks noGrp="1"/>
          </p:cNvSpPr>
          <p:nvPr>
            <p:ph type="body" orient="vert" idx="1"/>
          </p:nvPr>
        </p:nvSpPr>
        <p:spPr>
          <a:xfrm>
            <a:off x="304800" y="304800"/>
            <a:ext cx="6553200" cy="5821366"/>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verticale 1"/>
          <p:cNvSpPr>
            <a:spLocks noGrp="1"/>
          </p:cNvSpPr>
          <p:nvPr>
            <p:ph type="title" orient="vert"/>
          </p:nvPr>
        </p:nvSpPr>
        <p:spPr>
          <a:xfrm>
            <a:off x="7391400" y="304801"/>
            <a:ext cx="1447800" cy="5851525"/>
          </a:xfrm>
        </p:spPr>
        <p:txBody>
          <a:bodyPr vert="eaVert"/>
          <a:lstStyle/>
          <a:p>
            <a:r>
              <a:rPr lang="it-IT" smtClean="0"/>
              <a:t>Fare clic per modificare lo stile del titolo</a:t>
            </a:r>
            <a:endParaRPr lang="en-US"/>
          </a:p>
        </p:txBody>
      </p:sp>
      <p:sp>
        <p:nvSpPr>
          <p:cNvPr id="13" name="Segnaposto numero diapositiva 5"/>
          <p:cNvSpPr>
            <a:spLocks noGrp="1"/>
          </p:cNvSpPr>
          <p:nvPr>
            <p:ph type="sldNum" sz="quarter" idx="10"/>
          </p:nvPr>
        </p:nvSpPr>
        <p:spPr>
          <a:xfrm>
            <a:off x="6915150" y="3009900"/>
            <a:ext cx="457200" cy="441325"/>
          </a:xfrm>
        </p:spPr>
        <p:txBody>
          <a:bodyPr/>
          <a:lstStyle>
            <a:lvl1pPr>
              <a:defRPr/>
            </a:lvl1pPr>
          </a:lstStyle>
          <a:p>
            <a:pPr>
              <a:defRPr/>
            </a:pPr>
            <a:fld id="{926FD186-A44A-44EB-871D-C7DE158B8692}" type="slidenum">
              <a:rPr lang="it-IT"/>
              <a:pPr>
                <a:defRPr/>
              </a:pPr>
              <a:t>‹N›</a:t>
            </a:fld>
            <a:endParaRPr lang="it-IT"/>
          </a:p>
        </p:txBody>
      </p:sp>
      <p:sp>
        <p:nvSpPr>
          <p:cNvPr id="14" name="Segnaposto data 3"/>
          <p:cNvSpPr>
            <a:spLocks noGrp="1"/>
          </p:cNvSpPr>
          <p:nvPr>
            <p:ph type="dt" sz="half" idx="11"/>
          </p:nvPr>
        </p:nvSpPr>
        <p:spPr/>
        <p:txBody>
          <a:bodyPr/>
          <a:lstStyle>
            <a:lvl1pPr>
              <a:defRPr/>
            </a:lvl1pPr>
          </a:lstStyle>
          <a:p>
            <a:pPr>
              <a:defRPr/>
            </a:pPr>
            <a:fld id="{423134DF-1586-4C97-86ED-130A13B9E6ED}" type="datetime1">
              <a:rPr lang="it-IT"/>
              <a:pPr>
                <a:defRPr/>
              </a:pPr>
              <a:t>08/02/2017</a:t>
            </a:fld>
            <a:endParaRPr lang="it-IT"/>
          </a:p>
        </p:txBody>
      </p:sp>
      <p:sp>
        <p:nvSpPr>
          <p:cNvPr id="15" name="Segnaposto piè di pagina 4"/>
          <p:cNvSpPr>
            <a:spLocks noGrp="1"/>
          </p:cNvSpPr>
          <p:nvPr>
            <p:ph type="ftr" sz="quarter" idx="12"/>
          </p:nvPr>
        </p:nvSpPr>
        <p:spPr/>
        <p:txBody>
          <a:bodyPr/>
          <a:lstStyle>
            <a:lvl1pPr>
              <a:defRPr/>
            </a:lvl1pPr>
          </a:lstStyle>
          <a:p>
            <a:pPr>
              <a:defRPr/>
            </a:pPr>
            <a:r>
              <a:rPr lang="it-IT"/>
              <a:t>Prof. Andrea Porcarelli</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lang="it-IT" smtClean="0"/>
              <a:t>Fare clic per modificare lo stile del titolo</a:t>
            </a:r>
            <a:endParaRPr lang="en-US"/>
          </a:p>
        </p:txBody>
      </p:sp>
      <p:sp>
        <p:nvSpPr>
          <p:cNvPr id="8" name="Segnaposto contenuto 7"/>
          <p:cNvSpPr>
            <a:spLocks noGrp="1"/>
          </p:cNvSpPr>
          <p:nvPr>
            <p:ph sz="quarter" idx="1"/>
          </p:nvPr>
        </p:nvSpPr>
        <p:spPr>
          <a:xfrm>
            <a:off x="301752" y="1527048"/>
            <a:ext cx="850392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79438949-E2F8-4823-9933-588325709D66}" type="datetime1">
              <a:rPr lang="it-IT"/>
              <a:pPr>
                <a:defRPr/>
              </a:pPr>
              <a:t>08/02/2017</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Prof. Andrea Porcarelli</a:t>
            </a:r>
          </a:p>
        </p:txBody>
      </p:sp>
      <p:sp>
        <p:nvSpPr>
          <p:cNvPr id="6" name="Segnaposto numero diapositiva 5"/>
          <p:cNvSpPr>
            <a:spLocks noGrp="1"/>
          </p:cNvSpPr>
          <p:nvPr>
            <p:ph type="sldNum" sz="quarter" idx="12"/>
          </p:nvPr>
        </p:nvSpPr>
        <p:spPr>
          <a:xfrm>
            <a:off x="4362450" y="1027113"/>
            <a:ext cx="457200" cy="441325"/>
          </a:xfrm>
        </p:spPr>
        <p:txBody>
          <a:bodyPr/>
          <a:lstStyle>
            <a:lvl1pPr>
              <a:defRPr/>
            </a:lvl1pPr>
          </a:lstStyle>
          <a:p>
            <a:pPr>
              <a:defRPr/>
            </a:pPr>
            <a:fld id="{AFA86CEF-39D3-486E-A891-24758F87AD6D}"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tangolo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nettore 1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 name="Tito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it-IT" smtClean="0"/>
              <a:t>Fare clic per modificare lo stile del titolo</a:t>
            </a:r>
            <a:endParaRPr lang="en-US"/>
          </a:p>
        </p:txBody>
      </p:sp>
      <p:sp>
        <p:nvSpPr>
          <p:cNvPr id="15" name="Segnaposto piè di pagina 4"/>
          <p:cNvSpPr>
            <a:spLocks noGrp="1"/>
          </p:cNvSpPr>
          <p:nvPr>
            <p:ph type="ftr" sz="quarter" idx="10"/>
          </p:nvPr>
        </p:nvSpPr>
        <p:spPr/>
        <p:txBody>
          <a:bodyPr/>
          <a:lstStyle>
            <a:lvl1pPr>
              <a:defRPr/>
            </a:lvl1pPr>
          </a:lstStyle>
          <a:p>
            <a:pPr>
              <a:defRPr/>
            </a:pPr>
            <a:r>
              <a:rPr lang="it-IT"/>
              <a:t>Prof. Andrea Porcarelli</a:t>
            </a:r>
          </a:p>
        </p:txBody>
      </p:sp>
      <p:sp>
        <p:nvSpPr>
          <p:cNvPr id="16" name="Segnaposto data 3"/>
          <p:cNvSpPr>
            <a:spLocks noGrp="1"/>
          </p:cNvSpPr>
          <p:nvPr>
            <p:ph type="dt" sz="half" idx="11"/>
          </p:nvPr>
        </p:nvSpPr>
        <p:spPr/>
        <p:txBody>
          <a:bodyPr/>
          <a:lstStyle>
            <a:lvl1pPr>
              <a:defRPr/>
            </a:lvl1pPr>
          </a:lstStyle>
          <a:p>
            <a:pPr>
              <a:defRPr/>
            </a:pPr>
            <a:fld id="{124F593A-0C67-42D6-AE0E-4D412A451FF4}" type="datetime1">
              <a:rPr lang="it-IT"/>
              <a:pPr>
                <a:defRPr/>
              </a:pPr>
              <a:t>08/02/2017</a:t>
            </a:fld>
            <a:endParaRPr lang="it-IT"/>
          </a:p>
        </p:txBody>
      </p:sp>
      <p:sp>
        <p:nvSpPr>
          <p:cNvPr id="17" name="Segnaposto numero diapositiva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CC55DA16-EFC8-47DD-9CC3-7CA8AB6E1C15}"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5" name="Connettore 1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01752" y="228600"/>
            <a:ext cx="8534400" cy="758952"/>
          </a:xfrm>
        </p:spPr>
        <p:txBody>
          <a:bodyPr/>
          <a:lstStyle/>
          <a:p>
            <a:r>
              <a:rPr lang="it-IT" smtClean="0"/>
              <a:t>Fare clic per modificare lo stile del titolo</a:t>
            </a:r>
            <a:endParaRPr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4"/>
          <p:cNvSpPr>
            <a:spLocks noGrp="1"/>
          </p:cNvSpPr>
          <p:nvPr>
            <p:ph type="dt" sz="half" idx="10"/>
          </p:nvPr>
        </p:nvSpPr>
        <p:spPr>
          <a:xfrm>
            <a:off x="5791200" y="6410325"/>
            <a:ext cx="3044825" cy="365125"/>
          </a:xfrm>
        </p:spPr>
        <p:txBody>
          <a:bodyPr/>
          <a:lstStyle>
            <a:lvl1pPr>
              <a:defRPr/>
            </a:lvl1pPr>
          </a:lstStyle>
          <a:p>
            <a:pPr>
              <a:defRPr/>
            </a:pPr>
            <a:fld id="{3849781F-6587-4131-A88B-89792880FED4}" type="datetime1">
              <a:rPr lang="it-IT"/>
              <a:pPr>
                <a:defRPr/>
              </a:pPr>
              <a:t>08/02/2017</a:t>
            </a:fld>
            <a:endParaRPr lang="it-IT"/>
          </a:p>
        </p:txBody>
      </p:sp>
      <p:sp>
        <p:nvSpPr>
          <p:cNvPr id="7" name="Segnaposto piè di pagina 5"/>
          <p:cNvSpPr>
            <a:spLocks noGrp="1"/>
          </p:cNvSpPr>
          <p:nvPr>
            <p:ph type="ftr" sz="quarter" idx="11"/>
          </p:nvPr>
        </p:nvSpPr>
        <p:spPr/>
        <p:txBody>
          <a:bodyPr/>
          <a:lstStyle>
            <a:lvl1pPr>
              <a:defRPr/>
            </a:lvl1pPr>
          </a:lstStyle>
          <a:p>
            <a:pPr>
              <a:defRPr/>
            </a:pPr>
            <a:r>
              <a:rPr lang="it-IT"/>
              <a:t>Prof. Andrea Porcarelli</a:t>
            </a:r>
          </a:p>
        </p:txBody>
      </p:sp>
      <p:sp>
        <p:nvSpPr>
          <p:cNvPr id="8" name="Segnaposto numero diapositiva 6"/>
          <p:cNvSpPr>
            <a:spLocks noGrp="1"/>
          </p:cNvSpPr>
          <p:nvPr>
            <p:ph type="sldNum" sz="quarter" idx="12"/>
          </p:nvPr>
        </p:nvSpPr>
        <p:spPr/>
        <p:txBody>
          <a:bodyPr/>
          <a:lstStyle>
            <a:lvl1pPr>
              <a:defRPr/>
            </a:lvl1pPr>
          </a:lstStyle>
          <a:p>
            <a:pPr>
              <a:defRPr/>
            </a:pPr>
            <a:fld id="{B8792101-A4EC-4D0E-80C4-F94B52138BFE}"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tangolo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tangolo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tangolo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nettore 1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tangolo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e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e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24" name="Segnaposto contenuto 23"/>
          <p:cNvSpPr>
            <a:spLocks noGrp="1"/>
          </p:cNvSpPr>
          <p:nvPr>
            <p:ph sz="quarter" idx="2"/>
          </p:nvPr>
        </p:nvSpPr>
        <p:spPr>
          <a:xfrm>
            <a:off x="301752" y="2471383"/>
            <a:ext cx="4041648" cy="381840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6" name="Segnaposto contenuto 25"/>
          <p:cNvSpPr>
            <a:spLocks noGrp="1"/>
          </p:cNvSpPr>
          <p:nvPr>
            <p:ph sz="quarter" idx="4"/>
          </p:nvPr>
        </p:nvSpPr>
        <p:spPr>
          <a:xfrm>
            <a:off x="4800600" y="2471383"/>
            <a:ext cx="4038600" cy="382219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3" name="Titolo 22"/>
          <p:cNvSpPr>
            <a:spLocks noGrp="1"/>
          </p:cNvSpPr>
          <p:nvPr>
            <p:ph type="title"/>
          </p:nvPr>
        </p:nvSpPr>
        <p:spPr/>
        <p:txBody>
          <a:bodyPr rtlCol="0"/>
          <a:lstStyle/>
          <a:p>
            <a:r>
              <a:rPr lang="it-IT" smtClean="0"/>
              <a:t>Fare clic per modificare lo stile del titolo</a:t>
            </a:r>
            <a:endParaRPr lang="en-US"/>
          </a:p>
        </p:txBody>
      </p:sp>
      <p:sp>
        <p:nvSpPr>
          <p:cNvPr id="18" name="Segnaposto data 6"/>
          <p:cNvSpPr>
            <a:spLocks noGrp="1"/>
          </p:cNvSpPr>
          <p:nvPr>
            <p:ph type="dt" sz="half" idx="10"/>
          </p:nvPr>
        </p:nvSpPr>
        <p:spPr/>
        <p:txBody>
          <a:bodyPr/>
          <a:lstStyle>
            <a:lvl1pPr>
              <a:defRPr/>
            </a:lvl1pPr>
          </a:lstStyle>
          <a:p>
            <a:pPr>
              <a:defRPr/>
            </a:pPr>
            <a:fld id="{AB0DA643-AE15-4ADD-9B19-F3251E66C3BD}" type="datetime1">
              <a:rPr lang="it-IT"/>
              <a:pPr>
                <a:defRPr/>
              </a:pPr>
              <a:t>08/02/2017</a:t>
            </a:fld>
            <a:endParaRPr lang="it-IT"/>
          </a:p>
        </p:txBody>
      </p:sp>
      <p:sp>
        <p:nvSpPr>
          <p:cNvPr id="19" name="Segnaposto piè di pagina 7"/>
          <p:cNvSpPr>
            <a:spLocks noGrp="1"/>
          </p:cNvSpPr>
          <p:nvPr>
            <p:ph type="ftr" sz="quarter" idx="11"/>
          </p:nvPr>
        </p:nvSpPr>
        <p:spPr>
          <a:xfrm>
            <a:off x="304800" y="6410325"/>
            <a:ext cx="3581400" cy="365125"/>
          </a:xfrm>
        </p:spPr>
        <p:txBody>
          <a:bodyPr/>
          <a:lstStyle>
            <a:lvl1pPr>
              <a:defRPr/>
            </a:lvl1pPr>
          </a:lstStyle>
          <a:p>
            <a:pPr>
              <a:defRPr/>
            </a:pPr>
            <a:r>
              <a:rPr lang="it-IT"/>
              <a:t>Prof. Andrea Porcarelli</a:t>
            </a:r>
          </a:p>
        </p:txBody>
      </p:sp>
      <p:sp>
        <p:nvSpPr>
          <p:cNvPr id="20" name="Segnaposto numero diapositiva 8"/>
          <p:cNvSpPr>
            <a:spLocks noGrp="1"/>
          </p:cNvSpPr>
          <p:nvPr>
            <p:ph type="sldNum" sz="quarter" idx="12"/>
          </p:nvPr>
        </p:nvSpPr>
        <p:spPr>
          <a:xfrm>
            <a:off x="4343400" y="1042988"/>
            <a:ext cx="457200" cy="441325"/>
          </a:xfrm>
        </p:spPr>
        <p:txBody>
          <a:bodyPr/>
          <a:lstStyle>
            <a:lvl1pPr algn="ctr">
              <a:defRPr smtClean="0"/>
            </a:lvl1pPr>
          </a:lstStyle>
          <a:p>
            <a:pPr>
              <a:defRPr/>
            </a:pPr>
            <a:fld id="{BB96C110-184A-4969-9B26-BC0E02EF3115}"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pPr>
              <a:defRPr/>
            </a:pPr>
            <a:fld id="{AB9CC9ED-8937-466A-89B5-B07E6B8818D2}" type="datetime1">
              <a:rPr lang="it-IT"/>
              <a:pPr>
                <a:defRPr/>
              </a:pPr>
              <a:t>08/02/2017</a:t>
            </a:fld>
            <a:endParaRPr lang="it-IT"/>
          </a:p>
        </p:txBody>
      </p:sp>
      <p:sp>
        <p:nvSpPr>
          <p:cNvPr id="4" name="Segnaposto piè di pagina 3"/>
          <p:cNvSpPr>
            <a:spLocks noGrp="1"/>
          </p:cNvSpPr>
          <p:nvPr>
            <p:ph type="ftr" sz="quarter" idx="11"/>
          </p:nvPr>
        </p:nvSpPr>
        <p:spPr/>
        <p:txBody>
          <a:bodyPr/>
          <a:lstStyle>
            <a:lvl1pPr>
              <a:defRPr/>
            </a:lvl1pPr>
          </a:lstStyle>
          <a:p>
            <a:pPr>
              <a:defRPr/>
            </a:pPr>
            <a:r>
              <a:rPr lang="it-IT"/>
              <a:t>Prof. Andrea Porcarelli</a:t>
            </a:r>
          </a:p>
        </p:txBody>
      </p:sp>
      <p:sp>
        <p:nvSpPr>
          <p:cNvPr id="5" name="Segnaposto numero diapositiva 4"/>
          <p:cNvSpPr>
            <a:spLocks noGrp="1"/>
          </p:cNvSpPr>
          <p:nvPr>
            <p:ph type="sldNum" sz="quarter" idx="12"/>
          </p:nvPr>
        </p:nvSpPr>
        <p:spPr>
          <a:xfrm>
            <a:off x="4343400" y="1036638"/>
            <a:ext cx="457200" cy="441325"/>
          </a:xfrm>
        </p:spPr>
        <p:txBody>
          <a:bodyPr/>
          <a:lstStyle>
            <a:lvl1pPr>
              <a:defRPr/>
            </a:lvl1pPr>
          </a:lstStyle>
          <a:p>
            <a:pPr>
              <a:defRPr/>
            </a:pPr>
            <a:fld id="{8D9B6F1B-4A64-443E-9561-D4A9BD235B4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ttangolo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ttangolo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ttangolo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Segnaposto data 1"/>
          <p:cNvSpPr>
            <a:spLocks noGrp="1"/>
          </p:cNvSpPr>
          <p:nvPr>
            <p:ph type="dt" sz="half" idx="10"/>
          </p:nvPr>
        </p:nvSpPr>
        <p:spPr/>
        <p:txBody>
          <a:bodyPr/>
          <a:lstStyle>
            <a:lvl1pPr>
              <a:defRPr/>
            </a:lvl1pPr>
          </a:lstStyle>
          <a:p>
            <a:pPr>
              <a:defRPr/>
            </a:pPr>
            <a:fld id="{F9AAAC3F-BB82-41E7-91A9-95F6EC16CB3F}" type="datetime1">
              <a:rPr lang="it-IT"/>
              <a:pPr>
                <a:defRPr/>
              </a:pPr>
              <a:t>08/02/2017</a:t>
            </a:fld>
            <a:endParaRPr lang="it-IT"/>
          </a:p>
        </p:txBody>
      </p:sp>
      <p:sp>
        <p:nvSpPr>
          <p:cNvPr id="9" name="Segnaposto piè di pagina 2"/>
          <p:cNvSpPr>
            <a:spLocks noGrp="1"/>
          </p:cNvSpPr>
          <p:nvPr>
            <p:ph type="ftr" sz="quarter" idx="11"/>
          </p:nvPr>
        </p:nvSpPr>
        <p:spPr/>
        <p:txBody>
          <a:bodyPr/>
          <a:lstStyle>
            <a:lvl1pPr>
              <a:defRPr/>
            </a:lvl1pPr>
          </a:lstStyle>
          <a:p>
            <a:pPr>
              <a:defRPr/>
            </a:pPr>
            <a:r>
              <a:rPr lang="it-IT"/>
              <a:t>Prof. Andrea Porcarelli</a:t>
            </a:r>
          </a:p>
        </p:txBody>
      </p:sp>
      <p:sp>
        <p:nvSpPr>
          <p:cNvPr id="10" name="Segnaposto numero diapositiva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2E853FB1-F06E-4DD5-8A23-AF11D1A5CA1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ttangolo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tangolo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nettore 1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20" name="Segnaposto contenuto 19"/>
          <p:cNvSpPr>
            <a:spLocks noGrp="1"/>
          </p:cNvSpPr>
          <p:nvPr>
            <p:ph sz="quarter" idx="1"/>
          </p:nvPr>
        </p:nvSpPr>
        <p:spPr>
          <a:xfrm>
            <a:off x="3124200" y="685800"/>
            <a:ext cx="5638800" cy="5410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6" name="Segnaposto numero diapositiva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880D888F-77B2-44F7-9AAB-9C663A4305AC}" type="slidenum">
              <a:rPr lang="it-IT"/>
              <a:pPr>
                <a:defRPr/>
              </a:pPr>
              <a:t>‹N›</a:t>
            </a:fld>
            <a:endParaRPr lang="it-IT"/>
          </a:p>
        </p:txBody>
      </p:sp>
      <p:sp>
        <p:nvSpPr>
          <p:cNvPr id="17" name="Segnaposto data 4"/>
          <p:cNvSpPr>
            <a:spLocks noGrp="1"/>
          </p:cNvSpPr>
          <p:nvPr>
            <p:ph type="dt" sz="half" idx="11"/>
          </p:nvPr>
        </p:nvSpPr>
        <p:spPr/>
        <p:txBody>
          <a:bodyPr/>
          <a:lstStyle>
            <a:lvl1pPr>
              <a:defRPr/>
            </a:lvl1pPr>
          </a:lstStyle>
          <a:p>
            <a:pPr>
              <a:defRPr/>
            </a:pPr>
            <a:fld id="{EC9D2507-9B52-435D-9988-D8032912A8D8}" type="datetime1">
              <a:rPr lang="it-IT"/>
              <a:pPr>
                <a:defRPr/>
              </a:pPr>
              <a:t>08/02/2017</a:t>
            </a:fld>
            <a:endParaRPr lang="it-IT"/>
          </a:p>
        </p:txBody>
      </p:sp>
      <p:sp>
        <p:nvSpPr>
          <p:cNvPr id="18" name="Segnaposto piè di pagina 5"/>
          <p:cNvSpPr>
            <a:spLocks noGrp="1"/>
          </p:cNvSpPr>
          <p:nvPr>
            <p:ph type="ftr" sz="quarter" idx="12"/>
          </p:nvPr>
        </p:nvSpPr>
        <p:spPr>
          <a:xfrm>
            <a:off x="301625" y="6410325"/>
            <a:ext cx="3382963" cy="366713"/>
          </a:xfrm>
        </p:spPr>
        <p:txBody>
          <a:bodyPr/>
          <a:lstStyle>
            <a:lvl1pPr>
              <a:defRPr/>
            </a:lvl1pPr>
          </a:lstStyle>
          <a:p>
            <a:pPr>
              <a:defRPr/>
            </a:pPr>
            <a:r>
              <a:rPr lang="it-IT"/>
              <a:t>Prof. Andrea Porcarelli</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tangolo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tangolo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ttangolo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ttangolo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tangolo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tangolo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e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e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tangolo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16" name="Segnaposto numero diapositiva 6"/>
          <p:cNvSpPr>
            <a:spLocks noGrp="1"/>
          </p:cNvSpPr>
          <p:nvPr>
            <p:ph type="sldNum" sz="quarter" idx="10"/>
          </p:nvPr>
        </p:nvSpPr>
        <p:spPr>
          <a:xfrm>
            <a:off x="1371600" y="312738"/>
            <a:ext cx="457200" cy="441325"/>
          </a:xfrm>
        </p:spPr>
        <p:txBody>
          <a:bodyPr/>
          <a:lstStyle>
            <a:lvl1pPr>
              <a:defRPr/>
            </a:lvl1pPr>
          </a:lstStyle>
          <a:p>
            <a:pPr>
              <a:defRPr/>
            </a:pPr>
            <a:fld id="{4EB7B01C-CE25-4B36-9485-D918A9CB0842}" type="slidenum">
              <a:rPr lang="it-IT"/>
              <a:pPr>
                <a:defRPr/>
              </a:pPr>
              <a:t>‹N›</a:t>
            </a:fld>
            <a:endParaRPr lang="it-IT"/>
          </a:p>
        </p:txBody>
      </p:sp>
      <p:sp>
        <p:nvSpPr>
          <p:cNvPr id="17" name="Segnaposto data 4"/>
          <p:cNvSpPr>
            <a:spLocks noGrp="1"/>
          </p:cNvSpPr>
          <p:nvPr>
            <p:ph type="dt" sz="half" idx="11"/>
          </p:nvPr>
        </p:nvSpPr>
        <p:spPr>
          <a:xfrm>
            <a:off x="5788025" y="6405563"/>
            <a:ext cx="3044825" cy="365125"/>
          </a:xfrm>
        </p:spPr>
        <p:txBody>
          <a:bodyPr/>
          <a:lstStyle>
            <a:lvl1pPr>
              <a:defRPr/>
            </a:lvl1pPr>
          </a:lstStyle>
          <a:p>
            <a:pPr>
              <a:defRPr/>
            </a:pPr>
            <a:fld id="{02B0EC81-7B3E-40F7-B21B-5D6BF1D8F5CF}" type="datetime1">
              <a:rPr lang="it-IT"/>
              <a:pPr>
                <a:defRPr/>
              </a:pPr>
              <a:t>08/02/2017</a:t>
            </a:fld>
            <a:endParaRPr lang="it-IT"/>
          </a:p>
        </p:txBody>
      </p:sp>
      <p:sp>
        <p:nvSpPr>
          <p:cNvPr id="18" name="Segnaposto piè di pagina 5"/>
          <p:cNvSpPr>
            <a:spLocks noGrp="1"/>
          </p:cNvSpPr>
          <p:nvPr>
            <p:ph type="ftr" sz="quarter" idx="12"/>
          </p:nvPr>
        </p:nvSpPr>
        <p:spPr>
          <a:xfrm>
            <a:off x="301625" y="6410325"/>
            <a:ext cx="3584575" cy="366713"/>
          </a:xfrm>
        </p:spPr>
        <p:txBody>
          <a:bodyPr/>
          <a:lstStyle>
            <a:lvl1pPr>
              <a:defRPr/>
            </a:lvl1pPr>
          </a:lstStyle>
          <a:p>
            <a:pPr>
              <a:defRPr/>
            </a:pPr>
            <a:r>
              <a:rPr lang="it-IT"/>
              <a:t>Prof. Andrea Porcarelli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ttangolo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tangolo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egnaposto data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1CBB5B01-B8CB-4966-9A98-390163221CC0}" type="datetime1">
              <a:rPr lang="it-IT"/>
              <a:pPr>
                <a:defRPr/>
              </a:pPr>
              <a:t>08/02/2017</a:t>
            </a:fld>
            <a:endParaRPr lang="it-IT"/>
          </a:p>
        </p:txBody>
      </p:sp>
      <p:sp>
        <p:nvSpPr>
          <p:cNvPr id="3" name="Segnaposto piè di pagina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smtClean="0">
                <a:solidFill>
                  <a:srgbClr val="FFFFFF"/>
                </a:solidFill>
                <a:latin typeface="+mn-lt"/>
                <a:cs typeface="+mn-cs"/>
              </a:defRPr>
            </a:lvl1pPr>
          </a:lstStyle>
          <a:p>
            <a:pPr>
              <a:defRPr/>
            </a:pPr>
            <a:r>
              <a:rPr lang="it-IT"/>
              <a:t>Prof. Andrea Porcarelli</a:t>
            </a:r>
          </a:p>
        </p:txBody>
      </p:sp>
      <p:sp>
        <p:nvSpPr>
          <p:cNvPr id="8" name="Rettango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nettore 1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e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e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00A46B0C-D6F9-4865-88B6-E4197AFF83FF}" type="slidenum">
              <a:rPr lang="it-IT"/>
              <a:pPr>
                <a:defRPr/>
              </a:pPr>
              <a:t>‹N›</a:t>
            </a:fld>
            <a:endParaRPr lang="it-IT"/>
          </a:p>
        </p:txBody>
      </p:sp>
      <p:sp>
        <p:nvSpPr>
          <p:cNvPr id="1038" name="Segnaposto tito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1039" name="Segnaposto tes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ctr" rtl="0" fontAlgn="base">
        <a:spcBef>
          <a:spcPct val="0"/>
        </a:spcBef>
        <a:spcAft>
          <a:spcPct val="0"/>
        </a:spcAft>
        <a:defRPr sz="3300" kern="1200">
          <a:solidFill>
            <a:srgbClr val="7B7890"/>
          </a:solidFill>
          <a:latin typeface="+mj-lt"/>
          <a:ea typeface="+mj-ea"/>
          <a:cs typeface="+mj-cs"/>
        </a:defRPr>
      </a:lvl1pPr>
      <a:lvl2pPr algn="ctr" rtl="0" fontAlgn="base">
        <a:spcBef>
          <a:spcPct val="0"/>
        </a:spcBef>
        <a:spcAft>
          <a:spcPct val="0"/>
        </a:spcAft>
        <a:defRPr sz="3300">
          <a:solidFill>
            <a:srgbClr val="7B7890"/>
          </a:solidFill>
          <a:latin typeface="Franklin Gothic Medium" pitchFamily="34" charset="0"/>
        </a:defRPr>
      </a:lvl2pPr>
      <a:lvl3pPr algn="ctr" rtl="0" fontAlgn="base">
        <a:spcBef>
          <a:spcPct val="0"/>
        </a:spcBef>
        <a:spcAft>
          <a:spcPct val="0"/>
        </a:spcAft>
        <a:defRPr sz="3300">
          <a:solidFill>
            <a:srgbClr val="7B7890"/>
          </a:solidFill>
          <a:latin typeface="Franklin Gothic Medium" pitchFamily="34" charset="0"/>
        </a:defRPr>
      </a:lvl3pPr>
      <a:lvl4pPr algn="ctr" rtl="0" fontAlgn="base">
        <a:spcBef>
          <a:spcPct val="0"/>
        </a:spcBef>
        <a:spcAft>
          <a:spcPct val="0"/>
        </a:spcAft>
        <a:defRPr sz="3300">
          <a:solidFill>
            <a:srgbClr val="7B7890"/>
          </a:solidFill>
          <a:latin typeface="Franklin Gothic Medium" pitchFamily="34" charset="0"/>
        </a:defRPr>
      </a:lvl4pPr>
      <a:lvl5pPr algn="ctr" rtl="0" fontAlgn="base">
        <a:spcBef>
          <a:spcPct val="0"/>
        </a:spcBef>
        <a:spcAft>
          <a:spcPct val="0"/>
        </a:spcAft>
        <a:defRPr sz="3300">
          <a:solidFill>
            <a:srgbClr val="7B7890"/>
          </a:solidFill>
          <a:latin typeface="Franklin Gothic Medium" pitchFamily="34" charset="0"/>
        </a:defRPr>
      </a:lvl5pPr>
      <a:lvl6pPr marL="457200" algn="ctr" rtl="0" fontAlgn="base">
        <a:spcBef>
          <a:spcPct val="0"/>
        </a:spcBef>
        <a:spcAft>
          <a:spcPct val="0"/>
        </a:spcAft>
        <a:defRPr sz="3300">
          <a:solidFill>
            <a:srgbClr val="7B7890"/>
          </a:solidFill>
          <a:latin typeface="Franklin Gothic Medium" pitchFamily="34" charset="0"/>
        </a:defRPr>
      </a:lvl6pPr>
      <a:lvl7pPr marL="914400" algn="ctr" rtl="0" fontAlgn="base">
        <a:spcBef>
          <a:spcPct val="0"/>
        </a:spcBef>
        <a:spcAft>
          <a:spcPct val="0"/>
        </a:spcAft>
        <a:defRPr sz="3300">
          <a:solidFill>
            <a:srgbClr val="7B7890"/>
          </a:solidFill>
          <a:latin typeface="Franklin Gothic Medium" pitchFamily="34" charset="0"/>
        </a:defRPr>
      </a:lvl7pPr>
      <a:lvl8pPr marL="1371600" algn="ctr" rtl="0" fontAlgn="base">
        <a:spcBef>
          <a:spcPct val="0"/>
        </a:spcBef>
        <a:spcAft>
          <a:spcPct val="0"/>
        </a:spcAft>
        <a:defRPr sz="3300">
          <a:solidFill>
            <a:srgbClr val="7B7890"/>
          </a:solidFill>
          <a:latin typeface="Franklin Gothic Medium" pitchFamily="34" charset="0"/>
        </a:defRPr>
      </a:lvl8pPr>
      <a:lvl9pPr marL="1828800" algn="ctr" rtl="0" fontAlgn="base">
        <a:spcBef>
          <a:spcPct val="0"/>
        </a:spcBef>
        <a:spcAft>
          <a:spcPct val="0"/>
        </a:spcAft>
        <a:defRPr sz="3300">
          <a:solidFill>
            <a:srgbClr val="7B7890"/>
          </a:solidFill>
          <a:latin typeface="Franklin Gothic Medium" pitchFamily="34"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D89A4"/>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74856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9E9273"/>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332656"/>
            <a:ext cx="8784976" cy="1800200"/>
          </a:xfrm>
        </p:spPr>
        <p:txBody>
          <a:bodyPr>
            <a:noAutofit/>
          </a:bodyPr>
          <a:lstStyle/>
          <a:p>
            <a:pPr fontAlgn="auto">
              <a:spcAft>
                <a:spcPts val="0"/>
              </a:spcAft>
              <a:defRPr/>
            </a:pPr>
            <a:r>
              <a:rPr lang="it-IT" sz="6000" b="1" dirty="0">
                <a:latin typeface="Agency FB" panose="020B0503020202020204" pitchFamily="34" charset="0"/>
              </a:rPr>
              <a:t>Sfide educative nella famiglia e nel mondo della scuola oggi</a:t>
            </a:r>
            <a:endParaRPr lang="it-IT" sz="5800" b="1" dirty="0">
              <a:latin typeface="Agency FB" panose="020B0503020202020204" pitchFamily="34" charset="0"/>
            </a:endParaRPr>
          </a:p>
        </p:txBody>
      </p:sp>
      <p:sp>
        <p:nvSpPr>
          <p:cNvPr id="4" name="CasellaDiTesto 3"/>
          <p:cNvSpPr txBox="1"/>
          <p:nvPr/>
        </p:nvSpPr>
        <p:spPr>
          <a:xfrm>
            <a:off x="2214776" y="3861048"/>
            <a:ext cx="6749712" cy="1384995"/>
          </a:xfrm>
          <a:prstGeom prst="rect">
            <a:avLst/>
          </a:prstGeom>
          <a:solidFill>
            <a:schemeClr val="bg1"/>
          </a:solidFill>
        </p:spPr>
        <p:txBody>
          <a:bodyPr wrap="square" rtlCol="0">
            <a:spAutoFit/>
          </a:bodyPr>
          <a:lstStyle/>
          <a:p>
            <a:pPr algn="ctr"/>
            <a:r>
              <a:rPr lang="it-IT" sz="2800" dirty="0" smtClean="0"/>
              <a:t>Assemblea </a:t>
            </a:r>
            <a:r>
              <a:rPr lang="it-IT" sz="2800" dirty="0" err="1" smtClean="0"/>
              <a:t>interparrocchiale</a:t>
            </a:r>
            <a:r>
              <a:rPr lang="it-IT" sz="2800" dirty="0" smtClean="0"/>
              <a:t> </a:t>
            </a:r>
            <a:br>
              <a:rPr lang="it-IT" sz="2800" dirty="0" smtClean="0"/>
            </a:br>
            <a:r>
              <a:rPr lang="it-IT" sz="2800" dirty="0" smtClean="0"/>
              <a:t>di Borgo Panigale</a:t>
            </a:r>
          </a:p>
          <a:p>
            <a:pPr algn="ctr"/>
            <a:r>
              <a:rPr lang="it-IT" sz="2800" dirty="0" smtClean="0"/>
              <a:t>Bologna, 12 febbraio 2017</a:t>
            </a:r>
            <a:endParaRPr lang="it-IT" sz="2800" dirty="0"/>
          </a:p>
        </p:txBody>
      </p:sp>
      <p:sp>
        <p:nvSpPr>
          <p:cNvPr id="6" name="Rettangolo 5"/>
          <p:cNvSpPr/>
          <p:nvPr/>
        </p:nvSpPr>
        <p:spPr>
          <a:xfrm>
            <a:off x="2286000" y="2636912"/>
            <a:ext cx="6678488" cy="1261884"/>
          </a:xfrm>
          <a:prstGeom prst="rect">
            <a:avLst/>
          </a:prstGeom>
          <a:solidFill>
            <a:schemeClr val="bg1"/>
          </a:solidFill>
        </p:spPr>
        <p:txBody>
          <a:bodyPr wrap="square">
            <a:spAutoFit/>
          </a:bodyPr>
          <a:lstStyle/>
          <a:p>
            <a:pPr algn="ctr"/>
            <a:r>
              <a:rPr lang="it-IT" sz="2200" b="1" dirty="0"/>
              <a:t>Congresso Eucaristico Diocesano</a:t>
            </a:r>
            <a:endParaRPr lang="it-IT" sz="2200" dirty="0"/>
          </a:p>
          <a:p>
            <a:pPr algn="ctr"/>
            <a:r>
              <a:rPr lang="it-IT" b="1" dirty="0"/>
              <a:t>“VOI STESSI DATE LORO DA MANGIARE”</a:t>
            </a:r>
            <a:endParaRPr lang="it-IT" dirty="0"/>
          </a:p>
          <a:p>
            <a:pPr algn="ctr"/>
            <a:r>
              <a:rPr lang="it-IT" b="1" dirty="0"/>
              <a:t>Eucaristia e città degli </a:t>
            </a:r>
            <a:r>
              <a:rPr lang="it-IT" b="1" dirty="0" smtClean="0"/>
              <a:t>uomini</a:t>
            </a:r>
          </a:p>
          <a:p>
            <a:pPr algn="ctr"/>
            <a:r>
              <a:rPr lang="it-IT" b="1" dirty="0" smtClean="0"/>
              <a:t>Le attese degli uomini – Analisi della situazione locale</a:t>
            </a:r>
          </a:p>
        </p:txBody>
      </p:sp>
      <p:sp>
        <p:nvSpPr>
          <p:cNvPr id="8" name="Sottotitolo 2"/>
          <p:cNvSpPr>
            <a:spLocks noGrp="1"/>
          </p:cNvSpPr>
          <p:nvPr>
            <p:ph type="subTitle" idx="1"/>
          </p:nvPr>
        </p:nvSpPr>
        <p:spPr>
          <a:xfrm>
            <a:off x="187152" y="5517232"/>
            <a:ext cx="8568952" cy="897631"/>
          </a:xfrm>
        </p:spPr>
        <p:txBody>
          <a:bodyPr>
            <a:normAutofit fontScale="92500" lnSpcReduction="20000"/>
          </a:bodyPr>
          <a:lstStyle/>
          <a:p>
            <a:pPr fontAlgn="auto">
              <a:spcAft>
                <a:spcPts val="0"/>
              </a:spcAft>
              <a:buFont typeface="Wingdings 2"/>
              <a:buNone/>
              <a:defRPr/>
            </a:pPr>
            <a:r>
              <a:rPr lang="it-IT" sz="2800" dirty="0" smtClean="0"/>
              <a:t>Prof. Andrea </a:t>
            </a:r>
            <a:r>
              <a:rPr lang="it-IT" sz="2800" dirty="0" smtClean="0"/>
              <a:t>Porcarelli</a:t>
            </a:r>
            <a:endParaRPr lang="it-IT" sz="2800" dirty="0" smtClean="0"/>
          </a:p>
          <a:p>
            <a:pPr fontAlgn="auto">
              <a:spcAft>
                <a:spcPts val="0"/>
              </a:spcAft>
              <a:buFont typeface="Wingdings 2"/>
              <a:buNone/>
              <a:defRPr/>
            </a:pPr>
            <a:endParaRPr lang="it-IT" dirty="0" smtClean="0"/>
          </a:p>
          <a:p>
            <a:pPr fontAlgn="auto">
              <a:spcAft>
                <a:spcPts val="0"/>
              </a:spcAft>
              <a:buFont typeface="Wingdings 2"/>
              <a:buNone/>
              <a:defRPr/>
            </a:pPr>
            <a:r>
              <a:rPr lang="it-IT" cap="none" dirty="0" smtClean="0"/>
              <a:t>Università di Padova</a:t>
            </a:r>
          </a:p>
        </p:txBody>
      </p:sp>
      <p:pic>
        <p:nvPicPr>
          <p:cNvPr id="5" name="Immagine 4" descr="CED BOLOGNA 2016-2017 logo"/>
          <p:cNvPicPr/>
          <p:nvPr/>
        </p:nvPicPr>
        <p:blipFill>
          <a:blip r:embed="rId2" cstate="print"/>
          <a:srcRect/>
          <a:stretch>
            <a:fillRect/>
          </a:stretch>
        </p:blipFill>
        <p:spPr bwMode="auto">
          <a:xfrm>
            <a:off x="179512" y="2636912"/>
            <a:ext cx="2376264" cy="2609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365919"/>
            <a:ext cx="8784976" cy="758825"/>
          </a:xfrm>
        </p:spPr>
        <p:txBody>
          <a:bodyPr/>
          <a:lstStyle/>
          <a:p>
            <a:r>
              <a:rPr lang="it-IT" dirty="0" smtClean="0"/>
              <a:t>Uno sguardo alle realtà educative del territorio (Quartiere Borgo-Reno)</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10</a:t>
            </a:fld>
            <a:endParaRPr lang="it-IT"/>
          </a:p>
        </p:txBody>
      </p:sp>
      <p:sp>
        <p:nvSpPr>
          <p:cNvPr id="5" name="Rettangolo arrotondato 4"/>
          <p:cNvSpPr/>
          <p:nvPr/>
        </p:nvSpPr>
        <p:spPr>
          <a:xfrm>
            <a:off x="107504" y="1484784"/>
            <a:ext cx="2880320" cy="1224136"/>
          </a:xfrm>
          <a:prstGeom prst="roundRect">
            <a:avLst/>
          </a:prstGeom>
          <a:gradFill flip="none" rotWithShape="1">
            <a:gsLst>
              <a:gs pos="0">
                <a:srgbClr val="DDEBCF"/>
              </a:gs>
              <a:gs pos="85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rgbClr val="2E0009"/>
                </a:solidFill>
              </a:rPr>
              <a:t>Un tessuto ricco di istituzioni scolastiche statali/comunali</a:t>
            </a:r>
            <a:endParaRPr lang="it-IT" sz="2200" b="1" dirty="0">
              <a:solidFill>
                <a:srgbClr val="2E0009"/>
              </a:solidFill>
            </a:endParaRPr>
          </a:p>
        </p:txBody>
      </p:sp>
      <p:sp>
        <p:nvSpPr>
          <p:cNvPr id="6" name="CasellaDiTesto 5"/>
          <p:cNvSpPr txBox="1"/>
          <p:nvPr/>
        </p:nvSpPr>
        <p:spPr>
          <a:xfrm>
            <a:off x="2927378" y="1556792"/>
            <a:ext cx="6037110" cy="923330"/>
          </a:xfrm>
          <a:prstGeom prst="rect">
            <a:avLst/>
          </a:prstGeom>
          <a:noFill/>
        </p:spPr>
        <p:txBody>
          <a:bodyPr wrap="square" rtlCol="0">
            <a:spAutoFit/>
          </a:bodyPr>
          <a:lstStyle/>
          <a:p>
            <a:r>
              <a:rPr lang="it-IT" dirty="0" smtClean="0"/>
              <a:t>8 asili nido (398 posti), 14 scuole dell’infanzia comunali, 2 scuole dell’infanzia statali, 11 scuole primarie statali, 4 scuole secondarie di I grado statali, </a:t>
            </a:r>
            <a:endParaRPr lang="it-IT" dirty="0"/>
          </a:p>
        </p:txBody>
      </p:sp>
      <p:sp>
        <p:nvSpPr>
          <p:cNvPr id="7" name="Rettangolo arrotondato 6"/>
          <p:cNvSpPr/>
          <p:nvPr/>
        </p:nvSpPr>
        <p:spPr>
          <a:xfrm>
            <a:off x="179512" y="3068960"/>
            <a:ext cx="2747866" cy="1224136"/>
          </a:xfrm>
          <a:prstGeom prst="roundRect">
            <a:avLst/>
          </a:prstGeom>
          <a:gradFill flip="none" rotWithShape="1">
            <a:gsLst>
              <a:gs pos="0">
                <a:srgbClr val="DDEBCF"/>
              </a:gs>
              <a:gs pos="85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rgbClr val="2E0009"/>
                </a:solidFill>
              </a:rPr>
              <a:t>Meno forte è l’iniziativa della società civile</a:t>
            </a:r>
            <a:endParaRPr lang="it-IT" sz="2200" b="1" dirty="0">
              <a:solidFill>
                <a:srgbClr val="2E0009"/>
              </a:solidFill>
            </a:endParaRPr>
          </a:p>
        </p:txBody>
      </p:sp>
      <p:sp>
        <p:nvSpPr>
          <p:cNvPr id="8" name="CasellaDiTesto 7"/>
          <p:cNvSpPr txBox="1"/>
          <p:nvPr/>
        </p:nvSpPr>
        <p:spPr>
          <a:xfrm>
            <a:off x="2927378" y="3068960"/>
            <a:ext cx="6037110" cy="646331"/>
          </a:xfrm>
          <a:prstGeom prst="rect">
            <a:avLst/>
          </a:prstGeom>
          <a:noFill/>
        </p:spPr>
        <p:txBody>
          <a:bodyPr wrap="square" rtlCol="0">
            <a:spAutoFit/>
          </a:bodyPr>
          <a:lstStyle/>
          <a:p>
            <a:r>
              <a:rPr lang="it-IT" dirty="0" smtClean="0"/>
              <a:t>Nidi privati e piccoli gruppi educativi (157 posti), 4 scuole dell’infanzia paritarie, 2 scuole primarie paritarie </a:t>
            </a:r>
            <a:endParaRPr lang="it-IT" dirty="0"/>
          </a:p>
        </p:txBody>
      </p:sp>
      <p:sp>
        <p:nvSpPr>
          <p:cNvPr id="9" name="Rettangolo arrotondato 8"/>
          <p:cNvSpPr/>
          <p:nvPr/>
        </p:nvSpPr>
        <p:spPr>
          <a:xfrm>
            <a:off x="179512" y="4725144"/>
            <a:ext cx="2747866" cy="1224136"/>
          </a:xfrm>
          <a:prstGeom prst="roundRect">
            <a:avLst/>
          </a:prstGeom>
          <a:gradFill flip="none" rotWithShape="1">
            <a:gsLst>
              <a:gs pos="0">
                <a:srgbClr val="DDEBCF"/>
              </a:gs>
              <a:gs pos="85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rgbClr val="2E0009"/>
                </a:solidFill>
              </a:rPr>
              <a:t>Servizi sociali e assistenziali per i minori …</a:t>
            </a:r>
            <a:endParaRPr lang="it-IT" sz="2200" b="1" dirty="0">
              <a:solidFill>
                <a:srgbClr val="2E0009"/>
              </a:solidFill>
            </a:endParaRPr>
          </a:p>
        </p:txBody>
      </p:sp>
      <p:sp>
        <p:nvSpPr>
          <p:cNvPr id="10" name="CasellaDiTesto 9"/>
          <p:cNvSpPr txBox="1"/>
          <p:nvPr/>
        </p:nvSpPr>
        <p:spPr>
          <a:xfrm>
            <a:off x="2927378" y="4725144"/>
            <a:ext cx="6037110" cy="1200329"/>
          </a:xfrm>
          <a:prstGeom prst="rect">
            <a:avLst/>
          </a:prstGeom>
          <a:noFill/>
        </p:spPr>
        <p:txBody>
          <a:bodyPr wrap="square" rtlCol="0">
            <a:spAutoFit/>
          </a:bodyPr>
          <a:lstStyle/>
          <a:p>
            <a:r>
              <a:rPr lang="it-IT" dirty="0" smtClean="0"/>
              <a:t>Il capitolo è complesso, in ogni caso vi sono alcuni indicatori interessanti, con la copertura complessiva di un centinaio di minori tra servizi residenziali, semiresidenziali e assistenza domiciliare, senza contare gli affidi familiari. </a:t>
            </a:r>
            <a:endParaRPr lang="it-IT" dirty="0"/>
          </a:p>
        </p:txBody>
      </p:sp>
    </p:spTree>
    <p:extLst>
      <p:ext uri="{BB962C8B-B14F-4D97-AF65-F5344CB8AC3E}">
        <p14:creationId xmlns:p14="http://schemas.microsoft.com/office/powerpoint/2010/main" val="25784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01625" y="293911"/>
            <a:ext cx="8534400" cy="758825"/>
          </a:xfrm>
        </p:spPr>
        <p:txBody>
          <a:bodyPr/>
          <a:lstStyle/>
          <a:p>
            <a:r>
              <a:rPr lang="it-IT" dirty="0" smtClean="0"/>
              <a:t>Alcuni progetti attivi nel Quartiere </a:t>
            </a:r>
            <a:br>
              <a:rPr lang="it-IT" dirty="0" smtClean="0"/>
            </a:br>
            <a:r>
              <a:rPr lang="it-IT" dirty="0" smtClean="0"/>
              <a:t>(sul fronte educativo)</a:t>
            </a:r>
            <a:endParaRPr lang="it-IT" dirty="0"/>
          </a:p>
        </p:txBody>
      </p:sp>
      <p:sp>
        <p:nvSpPr>
          <p:cNvPr id="6" name="Segnaposto contenuto 5"/>
          <p:cNvSpPr>
            <a:spLocks noGrp="1"/>
          </p:cNvSpPr>
          <p:nvPr>
            <p:ph sz="quarter" idx="1"/>
          </p:nvPr>
        </p:nvSpPr>
        <p:spPr>
          <a:xfrm>
            <a:off x="107504" y="1527048"/>
            <a:ext cx="8856984" cy="4854280"/>
          </a:xfrm>
        </p:spPr>
        <p:txBody>
          <a:bodyPr>
            <a:normAutofit lnSpcReduction="10000"/>
          </a:bodyPr>
          <a:lstStyle/>
          <a:p>
            <a:pPr marL="0" indent="0">
              <a:buNone/>
            </a:pPr>
            <a:r>
              <a:rPr lang="it-IT" dirty="0" smtClean="0"/>
              <a:t>Metodologia dichiarata: «Community lab» (welfare partecipato con attivazione di associazioni e reti sociali, ascolto e sollecitazione del volontariato)</a:t>
            </a:r>
          </a:p>
          <a:p>
            <a:r>
              <a:rPr lang="it-IT" b="1" i="1" dirty="0" smtClean="0"/>
              <a:t>Una barca viola … piena di cose per ragazzi </a:t>
            </a:r>
            <a:r>
              <a:rPr lang="it-IT" dirty="0" smtClean="0"/>
              <a:t>e  </a:t>
            </a:r>
            <a:r>
              <a:rPr lang="it-IT" b="1" i="1" dirty="0"/>
              <a:t>R…estate giovani </a:t>
            </a:r>
            <a:r>
              <a:rPr lang="it-IT" dirty="0" smtClean="0">
                <a:sym typeface="Wingdings" panose="05000000000000000000" pitchFamily="2" charset="2"/>
              </a:rPr>
              <a:t> azioni di qualificazione del tempo libero di ragazzi/adolescenti, laboratori musicali, attività sportive</a:t>
            </a:r>
            <a:endParaRPr lang="it-IT" dirty="0" smtClean="0"/>
          </a:p>
          <a:p>
            <a:r>
              <a:rPr lang="it-IT" b="1" i="1" dirty="0" smtClean="0">
                <a:sym typeface="Wingdings" panose="05000000000000000000" pitchFamily="2" charset="2"/>
              </a:rPr>
              <a:t>Community lab  inverno per le scuole </a:t>
            </a:r>
            <a:r>
              <a:rPr lang="it-IT" dirty="0" smtClean="0">
                <a:sym typeface="Wingdings" panose="05000000000000000000" pitchFamily="2" charset="2"/>
              </a:rPr>
              <a:t>Laboratori realizzati presso le scuole Volta, da associazioni aderenti al progetto Community  lab</a:t>
            </a:r>
          </a:p>
          <a:p>
            <a:r>
              <a:rPr lang="it-IT" b="1" i="1" dirty="0" err="1" smtClean="0">
                <a:sym typeface="Wingdings" panose="05000000000000000000" pitchFamily="2" charset="2"/>
              </a:rPr>
              <a:t>Barcolor</a:t>
            </a:r>
            <a:r>
              <a:rPr lang="it-IT" dirty="0" smtClean="0">
                <a:sym typeface="Wingdings" panose="05000000000000000000" pitchFamily="2" charset="2"/>
              </a:rPr>
              <a:t> realizzato con la partecipazione di giovani </a:t>
            </a:r>
            <a:r>
              <a:rPr lang="it-IT" dirty="0" err="1" smtClean="0">
                <a:sym typeface="Wingdings" panose="05000000000000000000" pitchFamily="2" charset="2"/>
              </a:rPr>
              <a:t>peer</a:t>
            </a:r>
            <a:r>
              <a:rPr lang="it-IT" dirty="0" smtClean="0">
                <a:sym typeface="Wingdings" panose="05000000000000000000" pitchFamily="2" charset="2"/>
              </a:rPr>
              <a:t> </a:t>
            </a:r>
            <a:r>
              <a:rPr lang="it-IT" dirty="0" err="1" smtClean="0">
                <a:sym typeface="Wingdings" panose="05000000000000000000" pitchFamily="2" charset="2"/>
              </a:rPr>
              <a:t>educators</a:t>
            </a:r>
            <a:r>
              <a:rPr lang="it-IT" dirty="0" smtClean="0">
                <a:sym typeface="Wingdings" panose="05000000000000000000" pitchFamily="2" charset="2"/>
              </a:rPr>
              <a:t>, Educativa di Strada, centro Sociale Rosa Marchi e scuole Dozza su «bisogni espressi dalle famiglie»</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11</a:t>
            </a:fld>
            <a:endParaRPr lang="it-IT"/>
          </a:p>
        </p:txBody>
      </p:sp>
    </p:spTree>
    <p:extLst>
      <p:ext uri="{BB962C8B-B14F-4D97-AF65-F5344CB8AC3E}">
        <p14:creationId xmlns:p14="http://schemas.microsoft.com/office/powerpoint/2010/main" val="107985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Prof. Andrea Porcarelli</a:t>
            </a:r>
            <a:endParaRPr lang="it-IT"/>
          </a:p>
        </p:txBody>
      </p:sp>
      <p:sp>
        <p:nvSpPr>
          <p:cNvPr id="5" name="Segnaposto numero diapositiva 4"/>
          <p:cNvSpPr>
            <a:spLocks noGrp="1"/>
          </p:cNvSpPr>
          <p:nvPr>
            <p:ph type="sldNum" sz="quarter" idx="12"/>
          </p:nvPr>
        </p:nvSpPr>
        <p:spPr/>
        <p:txBody>
          <a:bodyPr/>
          <a:lstStyle/>
          <a:p>
            <a:pPr>
              <a:defRPr/>
            </a:pPr>
            <a:fld id="{AFA86CEF-39D3-486E-A891-24758F87AD6D}" type="slidenum">
              <a:rPr lang="it-IT" smtClean="0"/>
              <a:pPr>
                <a:defRPr/>
              </a:pPr>
              <a:t>12</a:t>
            </a:fld>
            <a:endParaRPr lang="it-IT"/>
          </a:p>
        </p:txBody>
      </p:sp>
      <p:sp>
        <p:nvSpPr>
          <p:cNvPr id="6" name="Segnaposto contenuto 5"/>
          <p:cNvSpPr txBox="1">
            <a:spLocks/>
          </p:cNvSpPr>
          <p:nvPr/>
        </p:nvSpPr>
        <p:spPr>
          <a:xfrm>
            <a:off x="107504" y="116632"/>
            <a:ext cx="8856984" cy="6264696"/>
          </a:xfrm>
          <a:prstGeom prst="rect">
            <a:avLst/>
          </a:prstGeom>
          <a:solidFill>
            <a:schemeClr val="bg2">
              <a:lumMod val="90000"/>
            </a:schemeClr>
          </a:solidFill>
        </p:spPr>
        <p:txBody>
          <a:bodyPr>
            <a:normAutofit fontScale="92500" lnSpcReduction="20000"/>
          </a:bodyPr>
          <a:lst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D89A4"/>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74856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9E9273"/>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it-IT" b="1" i="1" dirty="0" smtClean="0"/>
              <a:t>Progetto adolescenti </a:t>
            </a:r>
            <a:r>
              <a:rPr lang="it-IT" dirty="0" smtClean="0">
                <a:sym typeface="Wingdings" panose="05000000000000000000" pitchFamily="2" charset="2"/>
              </a:rPr>
              <a:t> Attività che integrano mondi scolastici ed extrascolastici, anche al fine di limitare la dispersione, implementare competenze sociali e relazionali e di cittadinanza attiva, prevenzione delle dipendenze, lotta al bullismo. Supporto alle famiglie mediante percorsi di formazione e crescita alla genitorialità. </a:t>
            </a:r>
            <a:endParaRPr lang="it-IT" dirty="0" smtClean="0"/>
          </a:p>
          <a:p>
            <a:r>
              <a:rPr lang="it-IT" b="1" i="1" dirty="0" smtClean="0">
                <a:sym typeface="Wingdings" panose="05000000000000000000" pitchFamily="2" charset="2"/>
              </a:rPr>
              <a:t>Fai la cosa giusta, W l’amore, </a:t>
            </a:r>
            <a:r>
              <a:rPr lang="it-IT" b="1" i="1" dirty="0" err="1" smtClean="0">
                <a:sym typeface="Wingdings" panose="05000000000000000000" pitchFamily="2" charset="2"/>
              </a:rPr>
              <a:t>Atoms</a:t>
            </a:r>
            <a:r>
              <a:rPr lang="it-IT" b="1" i="1" dirty="0" smtClean="0">
                <a:sym typeface="Wingdings" panose="05000000000000000000" pitchFamily="2" charset="2"/>
              </a:rPr>
              <a:t> </a:t>
            </a:r>
            <a:r>
              <a:rPr lang="it-IT" dirty="0" smtClean="0">
                <a:sym typeface="Wingdings" panose="05000000000000000000" pitchFamily="2" charset="2"/>
              </a:rPr>
              <a:t> Si tratta di progetti cittadini, realizzati a livello locale con il supporto di vari partner (associazioni ed istituzioni varie). </a:t>
            </a:r>
            <a:endParaRPr lang="it-IT" dirty="0">
              <a:sym typeface="Wingdings" panose="05000000000000000000" pitchFamily="2" charset="2"/>
            </a:endParaRPr>
          </a:p>
          <a:p>
            <a:r>
              <a:rPr lang="it-IT" b="1" i="1" dirty="0" smtClean="0">
                <a:sym typeface="Wingdings" panose="05000000000000000000" pitchFamily="2" charset="2"/>
              </a:rPr>
              <a:t>Ricominciare dalla comunità delle famiglie a Villa </a:t>
            </a:r>
            <a:r>
              <a:rPr lang="it-IT" b="1" i="1" dirty="0" err="1" smtClean="0">
                <a:sym typeface="Wingdings" panose="05000000000000000000" pitchFamily="2" charset="2"/>
              </a:rPr>
              <a:t>Pallavicini</a:t>
            </a:r>
            <a:r>
              <a:rPr lang="it-IT" b="1" i="1" dirty="0" smtClean="0">
                <a:sym typeface="Wingdings" panose="05000000000000000000" pitchFamily="2" charset="2"/>
              </a:rPr>
              <a:t> </a:t>
            </a:r>
            <a:r>
              <a:rPr lang="it-IT" dirty="0" smtClean="0">
                <a:sym typeface="Wingdings" panose="05000000000000000000" pitchFamily="2" charset="2"/>
              </a:rPr>
              <a:t> in collaborazione con la Fondazione Gesù Divino Operaio (GDO), rivolto ai ragazzi da 6 a 14 anni, residenti a Villa </a:t>
            </a:r>
            <a:r>
              <a:rPr lang="it-IT" dirty="0" err="1" smtClean="0">
                <a:sym typeface="Wingdings" panose="05000000000000000000" pitchFamily="2" charset="2"/>
              </a:rPr>
              <a:t>Pallavicini</a:t>
            </a:r>
            <a:r>
              <a:rPr lang="it-IT" dirty="0" smtClean="0">
                <a:sym typeface="Wingdings" panose="05000000000000000000" pitchFamily="2" charset="2"/>
              </a:rPr>
              <a:t> (supporto allo studio, formazione al volontariato, ecc.)</a:t>
            </a:r>
          </a:p>
          <a:p>
            <a:r>
              <a:rPr lang="it-IT" b="1" i="1" dirty="0" smtClean="0">
                <a:sym typeface="Wingdings" panose="05000000000000000000" pitchFamily="2" charset="2"/>
              </a:rPr>
              <a:t>Scuole aperte </a:t>
            </a:r>
            <a:r>
              <a:rPr lang="it-IT" dirty="0" smtClean="0">
                <a:sym typeface="Wingdings" panose="05000000000000000000" pitchFamily="2" charset="2"/>
              </a:rPr>
              <a:t>percorso estivo per 45 ragazzi, in collaborazione con le associazioni del territorio. </a:t>
            </a:r>
          </a:p>
          <a:p>
            <a:r>
              <a:rPr lang="it-IT" b="1" i="1" dirty="0" smtClean="0">
                <a:sym typeface="Wingdings" panose="05000000000000000000" pitchFamily="2" charset="2"/>
              </a:rPr>
              <a:t>Palla ai giovani </a:t>
            </a:r>
            <a:r>
              <a:rPr lang="it-IT" dirty="0" smtClean="0">
                <a:sym typeface="Wingdings" panose="05000000000000000000" pitchFamily="2" charset="2"/>
              </a:rPr>
              <a:t> torneo di calcetto in collaborazione con le strutture sportive</a:t>
            </a:r>
          </a:p>
        </p:txBody>
      </p:sp>
    </p:spTree>
    <p:extLst>
      <p:ext uri="{BB962C8B-B14F-4D97-AF65-F5344CB8AC3E}">
        <p14:creationId xmlns:p14="http://schemas.microsoft.com/office/powerpoint/2010/main" val="9251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365919"/>
            <a:ext cx="8784976" cy="758825"/>
          </a:xfrm>
        </p:spPr>
        <p:txBody>
          <a:bodyPr/>
          <a:lstStyle/>
          <a:p>
            <a:r>
              <a:rPr lang="it-IT" dirty="0" smtClean="0"/>
              <a:t>Che fare come comunità ecclesiale?</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13</a:t>
            </a:fld>
            <a:endParaRPr lang="it-IT"/>
          </a:p>
        </p:txBody>
      </p:sp>
      <p:sp>
        <p:nvSpPr>
          <p:cNvPr id="5" name="Rettangolo arrotondato 4"/>
          <p:cNvSpPr/>
          <p:nvPr/>
        </p:nvSpPr>
        <p:spPr>
          <a:xfrm>
            <a:off x="2627784" y="1484784"/>
            <a:ext cx="3744416" cy="1296144"/>
          </a:xfrm>
          <a:prstGeom prst="round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Essere interlocutori attivi per gli enti locali</a:t>
            </a:r>
            <a:endParaRPr lang="it-IT" sz="2800" b="1" dirty="0">
              <a:solidFill>
                <a:srgbClr val="2E0009"/>
              </a:solidFill>
            </a:endParaRPr>
          </a:p>
        </p:txBody>
      </p:sp>
      <p:pic>
        <p:nvPicPr>
          <p:cNvPr id="6146" name="Picture 2" descr="Risultati immagini per comunità ecclesi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045357"/>
            <a:ext cx="3676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arrotondato 5"/>
          <p:cNvSpPr/>
          <p:nvPr/>
        </p:nvSpPr>
        <p:spPr>
          <a:xfrm>
            <a:off x="35496" y="2902632"/>
            <a:ext cx="2880320" cy="1772816"/>
          </a:xfrm>
          <a:prstGeom prst="round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Porre un argine ad eventuali azioni diseducative</a:t>
            </a:r>
            <a:endParaRPr lang="it-IT" sz="2800" b="1" dirty="0">
              <a:solidFill>
                <a:srgbClr val="2E0009"/>
              </a:solidFill>
            </a:endParaRPr>
          </a:p>
        </p:txBody>
      </p:sp>
      <p:sp>
        <p:nvSpPr>
          <p:cNvPr id="8" name="Rettangolo arrotondato 7"/>
          <p:cNvSpPr/>
          <p:nvPr/>
        </p:nvSpPr>
        <p:spPr>
          <a:xfrm>
            <a:off x="6084168" y="3016392"/>
            <a:ext cx="2880320" cy="1772816"/>
          </a:xfrm>
          <a:prstGeom prst="round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Farsi carico di bisogni educativi «nascosti»</a:t>
            </a:r>
            <a:endParaRPr lang="it-IT" sz="2800" b="1" dirty="0">
              <a:solidFill>
                <a:srgbClr val="2E0009"/>
              </a:solidFill>
            </a:endParaRPr>
          </a:p>
        </p:txBody>
      </p:sp>
    </p:spTree>
    <p:extLst>
      <p:ext uri="{BB962C8B-B14F-4D97-AF65-F5344CB8AC3E}">
        <p14:creationId xmlns:p14="http://schemas.microsoft.com/office/powerpoint/2010/main" val="126174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7706" y="260648"/>
            <a:ext cx="7380758" cy="648072"/>
          </a:xfrm>
        </p:spPr>
        <p:txBody>
          <a:bodyPr/>
          <a:lstStyle/>
          <a:p>
            <a:r>
              <a:rPr lang="it-IT" dirty="0" smtClean="0"/>
              <a:t>Consigli di lettura per approfondire</a:t>
            </a:r>
            <a:endParaRPr lang="it-IT" dirty="0"/>
          </a:p>
        </p:txBody>
      </p:sp>
      <p:sp>
        <p:nvSpPr>
          <p:cNvPr id="1025" name="Rectangle 1"/>
          <p:cNvSpPr>
            <a:spLocks noChangeArrowheads="1"/>
          </p:cNvSpPr>
          <p:nvPr/>
        </p:nvSpPr>
        <p:spPr bwMode="auto">
          <a:xfrm>
            <a:off x="107505" y="3861048"/>
            <a:ext cx="6480720" cy="295465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200" dirty="0" smtClean="0">
                <a:latin typeface="Arial" pitchFamily="34" charset="0"/>
                <a:cs typeface="Arial" pitchFamily="34" charset="0"/>
              </a:rPr>
              <a:t>Porcarelli </a:t>
            </a:r>
            <a:r>
              <a:rPr lang="it-IT" sz="2200" dirty="0">
                <a:latin typeface="Arial" pitchFamily="34" charset="0"/>
                <a:cs typeface="Arial" pitchFamily="34" charset="0"/>
              </a:rPr>
              <a:t>A., </a:t>
            </a:r>
            <a:r>
              <a:rPr lang="it-IT" sz="2200" i="1" dirty="0">
                <a:latin typeface="Arial" pitchFamily="34" charset="0"/>
                <a:cs typeface="Arial" pitchFamily="34" charset="0"/>
              </a:rPr>
              <a:t>Educazione e politica. Paradigmi pedagogici a confronto</a:t>
            </a:r>
            <a:r>
              <a:rPr lang="it-IT" sz="2200" dirty="0">
                <a:latin typeface="Arial" pitchFamily="34" charset="0"/>
                <a:cs typeface="Arial" pitchFamily="34" charset="0"/>
              </a:rPr>
              <a:t>, </a:t>
            </a:r>
            <a:r>
              <a:rPr lang="it-IT" sz="2200" dirty="0" err="1">
                <a:latin typeface="Arial" pitchFamily="34" charset="0"/>
                <a:cs typeface="Arial" pitchFamily="34" charset="0"/>
              </a:rPr>
              <a:t>FrancoAngeli</a:t>
            </a:r>
            <a:r>
              <a:rPr lang="it-IT" sz="2200" dirty="0">
                <a:latin typeface="Arial" pitchFamily="34" charset="0"/>
                <a:cs typeface="Arial" pitchFamily="34" charset="0"/>
              </a:rPr>
              <a:t>, Milano 2012</a:t>
            </a:r>
          </a:p>
          <a:p>
            <a:pPr eaLnBrk="0" hangingPunct="0"/>
            <a:r>
              <a:rPr lang="it-IT" sz="2000" dirty="0">
                <a:latin typeface="Garamond" pitchFamily="18" charset="0"/>
                <a:cs typeface="Arial" pitchFamily="34" charset="0"/>
              </a:rPr>
              <a:t>Misurandosi con l’emergenza educativa del nostro tempo ed una lettura attenta delle condizioni socio-politiche in cui si svolge, il testo va alle radici di una possibile «risposta pedagogica», confrontandosi con otto testimoni significativi, di cui presenta l’intreccio tra visione dell’uomo, visione della società, educazione e </a:t>
            </a:r>
            <a:r>
              <a:rPr lang="it-IT" sz="2000" dirty="0" smtClean="0">
                <a:latin typeface="Garamond" pitchFamily="18" charset="0"/>
                <a:cs typeface="Arial" pitchFamily="34" charset="0"/>
              </a:rPr>
              <a:t>politica.</a:t>
            </a:r>
            <a:endParaRPr lang="it-IT" sz="2000" dirty="0">
              <a:latin typeface="Garamond" pitchFamily="18" charset="0"/>
              <a:cs typeface="Arial" pitchFamily="34" charset="0"/>
            </a:endParaRPr>
          </a:p>
        </p:txBody>
      </p:sp>
      <p:pic>
        <p:nvPicPr>
          <p:cNvPr id="6" name="Picture 2" descr="C:\Users\hp\AppData\Local\Microsoft\Windows\Temporary Internet Files\Content.IE5\YYELL0XQ\MCj04404240000[1].wmf"/>
          <p:cNvPicPr>
            <a:picLocks noChangeAspect="1" noChangeArrowheads="1"/>
          </p:cNvPicPr>
          <p:nvPr/>
        </p:nvPicPr>
        <p:blipFill>
          <a:blip r:embed="rId2"/>
          <a:srcRect/>
          <a:stretch>
            <a:fillRect/>
          </a:stretch>
        </p:blipFill>
        <p:spPr bwMode="auto">
          <a:xfrm>
            <a:off x="143446" y="29215"/>
            <a:ext cx="1764258" cy="1167537"/>
          </a:xfrm>
          <a:prstGeom prst="rect">
            <a:avLst/>
          </a:prstGeom>
          <a:noFill/>
        </p:spPr>
      </p:pic>
      <p:pic>
        <p:nvPicPr>
          <p:cNvPr id="10" name="Picture 2" descr="C:\Users\Andrea\Google Drive\Editori vari\FrancoAngeli\2012 Educazione e Politica AP\CopertinaEducazPoliticaA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5" y="3922645"/>
            <a:ext cx="2448272" cy="2962740"/>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p:cNvSpPr>
            <a:spLocks noGrp="1"/>
          </p:cNvSpPr>
          <p:nvPr>
            <p:ph type="sldNum" sz="quarter" idx="12"/>
          </p:nvPr>
        </p:nvSpPr>
        <p:spPr/>
        <p:txBody>
          <a:bodyPr/>
          <a:lstStyle/>
          <a:p>
            <a:pPr>
              <a:defRPr/>
            </a:pPr>
            <a:fld id="{8D9B6F1B-4A64-443E-9561-D4A9BD235B41}" type="slidenum">
              <a:rPr lang="it-IT" smtClean="0"/>
              <a:pPr>
                <a:defRPr/>
              </a:pPr>
              <a:t>14</a:t>
            </a:fld>
            <a:endParaRPr lang="it-IT"/>
          </a:p>
        </p:txBody>
      </p:sp>
      <p:sp>
        <p:nvSpPr>
          <p:cNvPr id="8" name="Rectangle 1"/>
          <p:cNvSpPr>
            <a:spLocks noChangeArrowheads="1"/>
          </p:cNvSpPr>
          <p:nvPr/>
        </p:nvSpPr>
        <p:spPr bwMode="auto">
          <a:xfrm>
            <a:off x="143447" y="1556792"/>
            <a:ext cx="6444777" cy="2092881"/>
          </a:xfrm>
          <a:prstGeom prst="rect">
            <a:avLst/>
          </a:prstGeom>
          <a:gradFill flip="none" rotWithShape="1">
            <a:gsLst>
              <a:gs pos="0">
                <a:srgbClr val="FFEFD1"/>
              </a:gs>
              <a:gs pos="64999">
                <a:srgbClr val="F0EBD5"/>
              </a:gs>
              <a:gs pos="100000">
                <a:srgbClr val="D1C39F"/>
              </a:gs>
            </a:gsLst>
            <a:path path="circle">
              <a:fillToRect l="100000" t="100000"/>
            </a:path>
            <a:tileRect r="-100000" b="-10000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buFontTx/>
              <a:buChar char="-"/>
            </a:pPr>
            <a:r>
              <a:rPr lang="it-IT" sz="2000" dirty="0" err="1" smtClean="0">
                <a:latin typeface="Arial" pitchFamily="34" charset="0"/>
                <a:cs typeface="Arial" pitchFamily="34" charset="0"/>
              </a:rPr>
              <a:t>Corradini</a:t>
            </a:r>
            <a:r>
              <a:rPr lang="it-IT" sz="2000" dirty="0" smtClean="0">
                <a:latin typeface="Arial" pitchFamily="34" charset="0"/>
                <a:cs typeface="Arial" pitchFamily="34" charset="0"/>
              </a:rPr>
              <a:t> </a:t>
            </a:r>
            <a:r>
              <a:rPr lang="it-IT" sz="2000" dirty="0">
                <a:latin typeface="Arial" pitchFamily="34" charset="0"/>
                <a:cs typeface="Arial" pitchFamily="34" charset="0"/>
              </a:rPr>
              <a:t>L., Porcarelli A., Nella nostra società. Cittadinanza e costituzione, SEI, Torino 2012 </a:t>
            </a:r>
            <a:endParaRPr lang="it-IT" sz="2000" dirty="0" smtClean="0">
              <a:latin typeface="Arial" pitchFamily="34" charset="0"/>
              <a:cs typeface="Arial" pitchFamily="34" charset="0"/>
            </a:endParaRPr>
          </a:p>
          <a:p>
            <a:r>
              <a:rPr lang="it-IT" dirty="0">
                <a:latin typeface="Garamond" pitchFamily="18" charset="0"/>
                <a:cs typeface="Arial" pitchFamily="34" charset="0"/>
              </a:rPr>
              <a:t>I temi dell’educazione alla cittadinanza (Cittadinanza e costituzione), vengono presentati in modo agile, adatto agli studenti della secondaria di secondo grado, ma utile anche per gli insegnanti. Fondato su una prospettiva personalista il testo offre moltissimi agganci con una visione sapienziale della </a:t>
            </a:r>
            <a:r>
              <a:rPr lang="it-IT" dirty="0" smtClean="0">
                <a:latin typeface="Garamond" pitchFamily="18" charset="0"/>
                <a:cs typeface="Arial" pitchFamily="34" charset="0"/>
              </a:rPr>
              <a:t>vita. </a:t>
            </a:r>
            <a:endParaRPr lang="it-IT" dirty="0">
              <a:latin typeface="Garamond" pitchFamily="18" charset="0"/>
              <a:cs typeface="Arial" pitchFamily="34" charset="0"/>
            </a:endParaRPr>
          </a:p>
        </p:txBody>
      </p:sp>
      <p:pic>
        <p:nvPicPr>
          <p:cNvPr id="9" name="Picture 4" descr="C:\Users\Andrea\Google Drive\Editori vari\SEI\Libro C&amp;C 2012\00 Promozione\COPERTINA libro C&amp;C  LC e 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057092"/>
            <a:ext cx="2448273" cy="287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2E853FB1-F06E-4DD5-8A23-AF11D1A5CA18}" type="slidenum">
              <a:rPr lang="it-IT" smtClean="0"/>
              <a:pPr>
                <a:defRPr/>
              </a:pPr>
              <a:t>15</a:t>
            </a:fld>
            <a:endParaRPr lang="it-IT"/>
          </a:p>
        </p:txBody>
      </p:sp>
      <p:sp>
        <p:nvSpPr>
          <p:cNvPr id="4" name="CasellaDiTesto 3"/>
          <p:cNvSpPr txBox="1"/>
          <p:nvPr/>
        </p:nvSpPr>
        <p:spPr>
          <a:xfrm>
            <a:off x="179512" y="204891"/>
            <a:ext cx="3245446" cy="5693866"/>
          </a:xfrm>
          <a:prstGeom prst="rect">
            <a:avLst/>
          </a:prstGeom>
          <a:noFill/>
        </p:spPr>
        <p:txBody>
          <a:bodyPr wrap="square" rtlCol="0">
            <a:spAutoFit/>
          </a:bodyPr>
          <a:lstStyle/>
          <a:p>
            <a:pPr algn="ctr"/>
            <a:r>
              <a:rPr lang="it-IT" sz="3600" b="1" dirty="0" smtClean="0">
                <a:solidFill>
                  <a:srgbClr val="C00000"/>
                </a:solidFill>
              </a:rPr>
              <a:t>Un testo «speciale»</a:t>
            </a:r>
          </a:p>
          <a:p>
            <a:pPr algn="ctr"/>
            <a:endParaRPr lang="it-IT" sz="2800" b="1" dirty="0">
              <a:solidFill>
                <a:srgbClr val="C00000"/>
              </a:solidFill>
            </a:endParaRPr>
          </a:p>
          <a:p>
            <a:pPr algn="ctr"/>
            <a:r>
              <a:rPr lang="it-IT" sz="2400" b="1" dirty="0" smtClean="0">
                <a:solidFill>
                  <a:srgbClr val="C00000"/>
                </a:solidFill>
              </a:rPr>
              <a:t>Scritto con stile narrativo, per parlare (attraverso la metafora del cammino, specialmente in montagna) del percorso di apprendimento a partire dalle proprie esperienze</a:t>
            </a:r>
            <a:endParaRPr lang="it-IT" sz="2400" b="1" dirty="0">
              <a:solidFill>
                <a:srgbClr val="C00000"/>
              </a:solidFill>
            </a:endParaRPr>
          </a:p>
        </p:txBody>
      </p:sp>
      <p:pic>
        <p:nvPicPr>
          <p:cNvPr id="1026" name="Picture 2" descr="C:\Users\Utente\Google Drive\Editori vari\Trombino\2016 GuardareAlDiLaOcchi\Promozione\PorcarelliSoloCoper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958" y="8796"/>
            <a:ext cx="5632385" cy="637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74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792088"/>
          </a:xfrm>
        </p:spPr>
        <p:txBody>
          <a:bodyPr vert="horz" lIns="91440" tIns="45720" rIns="91440" bIns="45720" rtlCol="0" anchor="b">
            <a:noAutofit/>
          </a:bodyPr>
          <a:lstStyle/>
          <a:p>
            <a:pPr>
              <a:lnSpc>
                <a:spcPct val="100000"/>
              </a:lnSpc>
            </a:pPr>
            <a:r>
              <a:rPr lang="it-IT" sz="4000" b="1" dirty="0" smtClean="0"/>
              <a:t>Un testo specifico per insegnanti</a:t>
            </a:r>
            <a:endParaRPr lang="it-IT" sz="4000" b="1" dirty="0"/>
          </a:p>
        </p:txBody>
      </p:sp>
      <p:sp>
        <p:nvSpPr>
          <p:cNvPr id="5" name="Segnaposto numero diapositiva 4"/>
          <p:cNvSpPr>
            <a:spLocks noGrp="1"/>
          </p:cNvSpPr>
          <p:nvPr>
            <p:ph type="sldNum" sz="quarter" idx="12"/>
          </p:nvPr>
        </p:nvSpPr>
        <p:spPr/>
        <p:txBody>
          <a:bodyPr/>
          <a:lstStyle/>
          <a:p>
            <a:pPr>
              <a:defRPr/>
            </a:pPr>
            <a:fld id="{8D9B6F1B-4A64-443E-9561-D4A9BD235B41}" type="slidenum">
              <a:rPr lang="it-IT" smtClean="0"/>
              <a:pPr>
                <a:defRPr/>
              </a:pPr>
              <a:t>16</a:t>
            </a:fld>
            <a:endParaRPr lang="it-IT"/>
          </a:p>
        </p:txBody>
      </p:sp>
      <p:sp>
        <p:nvSpPr>
          <p:cNvPr id="8" name="Rectangle 1"/>
          <p:cNvSpPr>
            <a:spLocks noChangeArrowheads="1"/>
          </p:cNvSpPr>
          <p:nvPr/>
        </p:nvSpPr>
        <p:spPr bwMode="auto">
          <a:xfrm>
            <a:off x="-36512" y="1181065"/>
            <a:ext cx="4212529" cy="5632311"/>
          </a:xfrm>
          <a:prstGeom prst="rect">
            <a:avLst/>
          </a:prstGeom>
          <a:gradFill flip="none" rotWithShape="1">
            <a:gsLst>
              <a:gs pos="0">
                <a:srgbClr val="FFEFD1"/>
              </a:gs>
              <a:gs pos="64999">
                <a:srgbClr val="F0EBD5"/>
              </a:gs>
              <a:gs pos="100000">
                <a:srgbClr val="D1C39F"/>
              </a:gs>
            </a:gsLst>
            <a:path path="circle">
              <a:fillToRect l="100000" t="100000"/>
            </a:path>
            <a:tileRect r="-100000" b="-10000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t-IT" sz="2400" dirty="0" smtClean="0">
                <a:latin typeface="Arial" pitchFamily="34" charset="0"/>
                <a:cs typeface="Arial" pitchFamily="34" charset="0"/>
              </a:rPr>
              <a:t>- </a:t>
            </a:r>
            <a:r>
              <a:rPr lang="it-IT" sz="2300" dirty="0">
                <a:latin typeface="Arial" pitchFamily="34" charset="0"/>
                <a:cs typeface="Arial" pitchFamily="34" charset="0"/>
              </a:rPr>
              <a:t>Porcarelli A., </a:t>
            </a:r>
            <a:r>
              <a:rPr lang="it-IT" sz="2400" i="1" dirty="0"/>
              <a:t>Progettare per competenze. Basi pedagogiche e strumenti operativi,</a:t>
            </a:r>
            <a:r>
              <a:rPr lang="it-IT" sz="2400" dirty="0"/>
              <a:t> Diogene Multimedia, </a:t>
            </a:r>
            <a:r>
              <a:rPr lang="it-IT" sz="2300" dirty="0">
                <a:latin typeface="Arial" pitchFamily="34" charset="0"/>
                <a:cs typeface="Arial" pitchFamily="34" charset="0"/>
              </a:rPr>
              <a:t>Bologna 2016</a:t>
            </a:r>
            <a:endParaRPr lang="it-IT" sz="2400" dirty="0">
              <a:latin typeface="Arial" pitchFamily="34" charset="0"/>
              <a:cs typeface="Arial" pitchFamily="34" charset="0"/>
            </a:endParaRPr>
          </a:p>
          <a:p>
            <a:pPr lvl="0" eaLnBrk="0" hangingPunct="0"/>
            <a:r>
              <a:rPr lang="it-IT" sz="2000" dirty="0">
                <a:latin typeface="Garamond" pitchFamily="18" charset="0"/>
                <a:cs typeface="Arial" pitchFamily="34" charset="0"/>
              </a:rPr>
              <a:t>Si tratta di uno strumento di lavoro, per insegnanti e dirigenti scolastici, in cui si presentano i diversi modelli di progettazione per competenze, </a:t>
            </a:r>
            <a:r>
              <a:rPr lang="it-IT" sz="2000" dirty="0" smtClean="0">
                <a:latin typeface="Garamond" pitchFamily="18" charset="0"/>
                <a:cs typeface="Arial" pitchFamily="34" charset="0"/>
              </a:rPr>
              <a:t>collocandoli sullo scenario del </a:t>
            </a:r>
            <a:r>
              <a:rPr lang="it-IT" sz="2000" dirty="0">
                <a:latin typeface="Garamond" pitchFamily="18" charset="0"/>
                <a:cs typeface="Arial" pitchFamily="34" charset="0"/>
              </a:rPr>
              <a:t>dibattito </a:t>
            </a:r>
            <a:r>
              <a:rPr lang="it-IT" sz="2000" dirty="0" smtClean="0">
                <a:latin typeface="Garamond" pitchFamily="18" charset="0"/>
                <a:cs typeface="Arial" pitchFamily="34" charset="0"/>
              </a:rPr>
              <a:t>internazionale (OCSE, UE). La seconda parte del volume è interamente dedicata alla presentazione delle logiche per la creazione di strumenti </a:t>
            </a:r>
            <a:r>
              <a:rPr lang="it-IT" sz="2000" dirty="0">
                <a:latin typeface="Garamond" pitchFamily="18" charset="0"/>
                <a:cs typeface="Arial" pitchFamily="34" charset="0"/>
              </a:rPr>
              <a:t>di lavoro (schede per l’analisi riflessiva e l’osservazione sul campo</a:t>
            </a:r>
            <a:r>
              <a:rPr lang="it-IT" sz="2000" dirty="0" smtClean="0">
                <a:latin typeface="Garamond" pitchFamily="18" charset="0"/>
                <a:cs typeface="Arial" pitchFamily="34" charset="0"/>
              </a:rPr>
              <a:t>), con alcune griglie e bozze a titolo esemplificativo. </a:t>
            </a:r>
            <a:endParaRPr lang="it-IT" sz="2000" dirty="0">
              <a:latin typeface="Garamond" pitchFamily="18" charset="0"/>
              <a:cs typeface="Arial" pitchFamily="34" charset="0"/>
            </a:endParaRPr>
          </a:p>
        </p:txBody>
      </p:sp>
      <p:pic>
        <p:nvPicPr>
          <p:cNvPr id="3" name="Picture 2" descr="C:\Users\Utente\Downloads\Copertina_Progettare per competenz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017" y="1196751"/>
            <a:ext cx="4967983" cy="566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726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formazione cristi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4364" y="179003"/>
            <a:ext cx="1470124" cy="123377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301625" y="444624"/>
            <a:ext cx="7726759" cy="752128"/>
          </a:xfrm>
        </p:spPr>
        <p:txBody>
          <a:bodyPr/>
          <a:lstStyle/>
          <a:p>
            <a:pPr algn="l"/>
            <a:r>
              <a:rPr lang="it-IT" dirty="0" smtClean="0"/>
              <a:t>Per ripensare la propria </a:t>
            </a:r>
            <a:br>
              <a:rPr lang="it-IT" dirty="0" smtClean="0"/>
            </a:br>
            <a:r>
              <a:rPr lang="it-IT" dirty="0" smtClean="0"/>
              <a:t>formazione cristiana</a:t>
            </a:r>
            <a:endParaRPr lang="it-IT" dirty="0"/>
          </a:p>
        </p:txBody>
      </p:sp>
      <p:sp>
        <p:nvSpPr>
          <p:cNvPr id="3" name="Segnaposto piè di pagina 2"/>
          <p:cNvSpPr>
            <a:spLocks noGrp="1"/>
          </p:cNvSpPr>
          <p:nvPr>
            <p:ph type="ftr" sz="quarter" idx="11"/>
          </p:nvPr>
        </p:nvSpPr>
        <p:spPr/>
        <p:txBody>
          <a:bodyPr/>
          <a:lstStyle/>
          <a:p>
            <a:pPr>
              <a:defRPr/>
            </a:pPr>
            <a:r>
              <a:rPr lang="it-IT" dirty="0" smtClean="0"/>
              <a:t>Prof. Andrea Porcarelli</a:t>
            </a:r>
            <a:endParaRPr lang="it-IT" dirty="0"/>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17</a:t>
            </a:fld>
            <a:endParaRPr lang="it-IT"/>
          </a:p>
        </p:txBody>
      </p:sp>
      <p:sp>
        <p:nvSpPr>
          <p:cNvPr id="1025" name="Rectangle 1"/>
          <p:cNvSpPr>
            <a:spLocks noChangeArrowheads="1"/>
          </p:cNvSpPr>
          <p:nvPr/>
        </p:nvSpPr>
        <p:spPr bwMode="auto">
          <a:xfrm>
            <a:off x="142844" y="1396807"/>
            <a:ext cx="4573172"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300" dirty="0" smtClean="0">
                <a:latin typeface="Arial" pitchFamily="34" charset="0"/>
                <a:cs typeface="Arial" pitchFamily="34" charset="0"/>
              </a:rPr>
              <a:t>- Porcarelli A., </a:t>
            </a:r>
            <a:r>
              <a:rPr lang="it-IT" sz="2300" dirty="0" err="1" smtClean="0">
                <a:latin typeface="Arial" pitchFamily="34" charset="0"/>
                <a:cs typeface="Arial" pitchFamily="34" charset="0"/>
              </a:rPr>
              <a:t>Tibaldi</a:t>
            </a:r>
            <a:r>
              <a:rPr lang="it-IT" sz="2300" dirty="0" smtClean="0">
                <a:latin typeface="Arial" pitchFamily="34" charset="0"/>
                <a:cs typeface="Arial" pitchFamily="34" charset="0"/>
              </a:rPr>
              <a:t> M., </a:t>
            </a:r>
            <a:r>
              <a:rPr lang="it-IT" sz="2300" i="1" dirty="0" smtClean="0">
                <a:latin typeface="Arial" pitchFamily="34" charset="0"/>
                <a:cs typeface="Arial" pitchFamily="34" charset="0"/>
              </a:rPr>
              <a:t>La sabbia e le stelle</a:t>
            </a:r>
            <a:r>
              <a:rPr lang="it-IT" sz="2300" dirty="0" smtClean="0">
                <a:latin typeface="Arial" pitchFamily="34" charset="0"/>
                <a:cs typeface="Arial" pitchFamily="34" charset="0"/>
              </a:rPr>
              <a:t> SEI, Torino 2014</a:t>
            </a:r>
          </a:p>
          <a:p>
            <a:pPr eaLnBrk="0" hangingPunct="0"/>
            <a:r>
              <a:rPr lang="it-IT" sz="2000" dirty="0" smtClean="0">
                <a:latin typeface="Garamond" pitchFamily="18" charset="0"/>
                <a:cs typeface="Arial" pitchFamily="34" charset="0"/>
              </a:rPr>
              <a:t>Si tratta di un Manuale per l’</a:t>
            </a:r>
            <a:r>
              <a:rPr lang="it-IT" sz="2000" dirty="0" err="1" smtClean="0">
                <a:latin typeface="Garamond" pitchFamily="18" charset="0"/>
                <a:cs typeface="Arial" pitchFamily="34" charset="0"/>
              </a:rPr>
              <a:t>Irc</a:t>
            </a:r>
            <a:r>
              <a:rPr lang="it-IT" sz="2000" dirty="0" smtClean="0">
                <a:latin typeface="Garamond" pitchFamily="18" charset="0"/>
                <a:cs typeface="Arial" pitchFamily="34" charset="0"/>
              </a:rPr>
              <a:t>, per le scuole secondarie di secondo grado, ricco di materiali «on line» per approfondire.  Nel testo si trovano – oltre a tutti i temi biblici e teologici a cui fanno riferimento le Nuove Indicazioni per l’</a:t>
            </a:r>
            <a:r>
              <a:rPr lang="it-IT" sz="2000" dirty="0" err="1" smtClean="0">
                <a:latin typeface="Garamond" pitchFamily="18" charset="0"/>
                <a:cs typeface="Arial" pitchFamily="34" charset="0"/>
              </a:rPr>
              <a:t>Irc</a:t>
            </a:r>
            <a:r>
              <a:rPr lang="it-IT" sz="2000" dirty="0" smtClean="0">
                <a:latin typeface="Garamond" pitchFamily="18" charset="0"/>
                <a:cs typeface="Arial" pitchFamily="34" charset="0"/>
              </a:rPr>
              <a:t> – anche un dossier sulle sette,  un dossier sulla bioetica, un dossier sul volto di Gesù nell’arte, una corposa parte di Storia della Chiesa ed una parte etica in cui sono sviluppati con particolare cura i riferimenti alla legge morale naturale e alla dottrina sociale della Chiesa.</a:t>
            </a:r>
            <a:endParaRPr lang="it-IT" sz="2000" dirty="0">
              <a:latin typeface="Garamond" pitchFamily="18" charset="0"/>
              <a:cs typeface="Arial" pitchFamily="34" charset="0"/>
            </a:endParaRPr>
          </a:p>
        </p:txBody>
      </p:sp>
      <p:pic>
        <p:nvPicPr>
          <p:cNvPr id="1026" name="Picture 2" descr="C:\Users\Andrea\Google Drive\Editori vari\SEI\Libro IRC  Studenti 2013\000 Promozione\LaSabbiaeleStelle Coper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821" y="1234777"/>
            <a:ext cx="4257675"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47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2</a:t>
            </a:fld>
            <a:endParaRPr lang="it-IT"/>
          </a:p>
        </p:txBody>
      </p:sp>
      <p:sp>
        <p:nvSpPr>
          <p:cNvPr id="5" name="Titolo 4"/>
          <p:cNvSpPr>
            <a:spLocks noGrp="1"/>
          </p:cNvSpPr>
          <p:nvPr>
            <p:ph type="title" idx="4294967295"/>
          </p:nvPr>
        </p:nvSpPr>
        <p:spPr>
          <a:xfrm>
            <a:off x="539552" y="188640"/>
            <a:ext cx="7772400" cy="1296144"/>
          </a:xfrm>
        </p:spPr>
        <p:txBody>
          <a:bodyPr/>
          <a:lstStyle/>
          <a:p>
            <a:r>
              <a:rPr lang="it-IT" sz="4400" dirty="0" smtClean="0"/>
              <a:t>Il difficile mestiere di crescere in un tempo di incertezza</a:t>
            </a:r>
            <a:endParaRPr lang="it-IT" sz="4400" dirty="0"/>
          </a:p>
        </p:txBody>
      </p:sp>
      <p:pic>
        <p:nvPicPr>
          <p:cNvPr id="1026" name="Picture 2" descr="Risultati immagini per cresc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727" y="1556792"/>
            <a:ext cx="3168352"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arrotondato 7"/>
          <p:cNvSpPr/>
          <p:nvPr/>
        </p:nvSpPr>
        <p:spPr>
          <a:xfrm>
            <a:off x="234388" y="2420888"/>
            <a:ext cx="2747866" cy="1643074"/>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Sfide della società tecnologica</a:t>
            </a:r>
            <a:endParaRPr lang="it-IT" sz="2800" b="1" dirty="0">
              <a:solidFill>
                <a:srgbClr val="2E0009"/>
              </a:solidFill>
            </a:endParaRPr>
          </a:p>
        </p:txBody>
      </p:sp>
      <p:sp>
        <p:nvSpPr>
          <p:cNvPr id="9" name="Rettangolo arrotondato 8"/>
          <p:cNvSpPr/>
          <p:nvPr/>
        </p:nvSpPr>
        <p:spPr>
          <a:xfrm>
            <a:off x="6211079" y="2420888"/>
            <a:ext cx="2747866" cy="1643074"/>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Rischio di deriva funzionalista</a:t>
            </a:r>
            <a:endParaRPr lang="it-IT" sz="2800" b="1" dirty="0">
              <a:solidFill>
                <a:srgbClr val="2E0009"/>
              </a:solidFill>
            </a:endParaRPr>
          </a:p>
        </p:txBody>
      </p:sp>
      <p:sp>
        <p:nvSpPr>
          <p:cNvPr id="10" name="Rettangolo arrotondato 9"/>
          <p:cNvSpPr/>
          <p:nvPr/>
        </p:nvSpPr>
        <p:spPr>
          <a:xfrm>
            <a:off x="2627784" y="5589240"/>
            <a:ext cx="4248472" cy="1152128"/>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Sfide educative</a:t>
            </a:r>
            <a:br>
              <a:rPr lang="it-IT" sz="2800" b="1" dirty="0" smtClean="0">
                <a:solidFill>
                  <a:srgbClr val="2E0009"/>
                </a:solidFill>
              </a:rPr>
            </a:br>
            <a:r>
              <a:rPr lang="it-IT" sz="2800" b="1" dirty="0" smtClean="0">
                <a:solidFill>
                  <a:srgbClr val="2E0009"/>
                </a:solidFill>
              </a:rPr>
              <a:t> in senso stretto</a:t>
            </a:r>
            <a:endParaRPr lang="it-IT" sz="2800" b="1" dirty="0">
              <a:solidFill>
                <a:srgbClr val="2E0009"/>
              </a:solidFill>
            </a:endParaRPr>
          </a:p>
        </p:txBody>
      </p:sp>
    </p:spTree>
    <p:extLst>
      <p:ext uri="{BB962C8B-B14F-4D97-AF65-F5344CB8AC3E}">
        <p14:creationId xmlns:p14="http://schemas.microsoft.com/office/powerpoint/2010/main" val="336934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305800" cy="720080"/>
          </a:xfrm>
        </p:spPr>
        <p:txBody>
          <a:bodyPr/>
          <a:lstStyle/>
          <a:p>
            <a:r>
              <a:rPr lang="it-IT" dirty="0" smtClean="0"/>
              <a:t>Le sfide della società tecnologica</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3</a:t>
            </a:fld>
            <a:endParaRPr lang="it-IT"/>
          </a:p>
        </p:txBody>
      </p:sp>
      <p:sp>
        <p:nvSpPr>
          <p:cNvPr id="5" name="Ovale 4"/>
          <p:cNvSpPr/>
          <p:nvPr/>
        </p:nvSpPr>
        <p:spPr>
          <a:xfrm>
            <a:off x="0" y="1214422"/>
            <a:ext cx="4071966" cy="1714512"/>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smtClean="0">
                <a:solidFill>
                  <a:schemeClr val="accent6">
                    <a:lumMod val="50000"/>
                  </a:schemeClr>
                </a:solidFill>
              </a:rPr>
              <a:t>Modificato rapporto con lo spazio e il tempo</a:t>
            </a:r>
            <a:endParaRPr lang="it-IT" sz="2550" b="1" dirty="0">
              <a:solidFill>
                <a:schemeClr val="accent6">
                  <a:lumMod val="50000"/>
                </a:schemeClr>
              </a:solidFill>
            </a:endParaRPr>
          </a:p>
        </p:txBody>
      </p:sp>
      <p:sp>
        <p:nvSpPr>
          <p:cNvPr id="7" name="Ovale 6"/>
          <p:cNvSpPr/>
          <p:nvPr/>
        </p:nvSpPr>
        <p:spPr>
          <a:xfrm>
            <a:off x="4929190" y="1142984"/>
            <a:ext cx="4214810" cy="1785950"/>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smtClean="0">
                <a:solidFill>
                  <a:schemeClr val="accent6">
                    <a:lumMod val="50000"/>
                  </a:schemeClr>
                </a:solidFill>
              </a:rPr>
              <a:t>Obsolescenza delle competenze (spec. nei settori tecnici)</a:t>
            </a:r>
            <a:endParaRPr lang="it-IT" sz="2550" b="1" dirty="0">
              <a:solidFill>
                <a:schemeClr val="accent6">
                  <a:lumMod val="50000"/>
                </a:schemeClr>
              </a:solidFill>
            </a:endParaRPr>
          </a:p>
        </p:txBody>
      </p:sp>
      <p:sp>
        <p:nvSpPr>
          <p:cNvPr id="8" name="Ovale 7"/>
          <p:cNvSpPr/>
          <p:nvPr/>
        </p:nvSpPr>
        <p:spPr>
          <a:xfrm>
            <a:off x="2786050" y="2714620"/>
            <a:ext cx="3429024" cy="1357322"/>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smtClean="0">
                <a:solidFill>
                  <a:schemeClr val="accent6">
                    <a:lumMod val="50000"/>
                  </a:schemeClr>
                </a:solidFill>
              </a:rPr>
              <a:t>“Immaginario tecnologico”</a:t>
            </a:r>
            <a:endParaRPr lang="it-IT" sz="2550" b="1" dirty="0">
              <a:solidFill>
                <a:schemeClr val="accent6">
                  <a:lumMod val="50000"/>
                </a:schemeClr>
              </a:solidFill>
            </a:endParaRPr>
          </a:p>
        </p:txBody>
      </p:sp>
      <p:cxnSp>
        <p:nvCxnSpPr>
          <p:cNvPr id="9" name="Connettore 4 8"/>
          <p:cNvCxnSpPr>
            <a:stCxn id="8" idx="2"/>
            <a:endCxn id="10" idx="1"/>
          </p:cNvCxnSpPr>
          <p:nvPr/>
        </p:nvCxnSpPr>
        <p:spPr>
          <a:xfrm rot="10800000" flipV="1">
            <a:off x="571472" y="3393280"/>
            <a:ext cx="2214578" cy="965543"/>
          </a:xfrm>
          <a:prstGeom prst="bentConnector3">
            <a:avLst>
              <a:gd name="adj1" fmla="val 110323"/>
            </a:avLst>
          </a:prstGeom>
          <a:ln w="34925">
            <a:gradFill>
              <a:gsLst>
                <a:gs pos="0">
                  <a:srgbClr val="000000"/>
                </a:gs>
                <a:gs pos="39999">
                  <a:srgbClr val="0A128C"/>
                </a:gs>
                <a:gs pos="70000">
                  <a:srgbClr val="181CC7"/>
                </a:gs>
                <a:gs pos="88000">
                  <a:srgbClr val="7005D4"/>
                </a:gs>
                <a:gs pos="100000">
                  <a:srgbClr val="8C3D91"/>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71472" y="4143380"/>
            <a:ext cx="6072230" cy="430887"/>
          </a:xfrm>
          <a:prstGeom prst="rect">
            <a:avLst/>
          </a:prstGeom>
          <a:gradFill flip="none" rotWithShape="1">
            <a:gsLst>
              <a:gs pos="0">
                <a:srgbClr val="FFEFD1"/>
              </a:gs>
              <a:gs pos="64999">
                <a:srgbClr val="F0EBD5"/>
              </a:gs>
              <a:gs pos="100000">
                <a:srgbClr val="D1C39F"/>
              </a:gs>
            </a:gsLst>
            <a:path path="circle">
              <a:fillToRect l="50000" t="50000" r="50000" b="50000"/>
            </a:path>
            <a:tileRect/>
          </a:gradFill>
        </p:spPr>
        <p:txBody>
          <a:bodyPr wrap="square" rtlCol="0">
            <a:spAutoFit/>
          </a:bodyPr>
          <a:lstStyle/>
          <a:p>
            <a:r>
              <a:rPr lang="it-IT" sz="2200" dirty="0" smtClean="0">
                <a:solidFill>
                  <a:srgbClr val="6C0015"/>
                </a:solidFill>
              </a:rPr>
              <a:t>Illusione di un dominio “dispotico” sulla realtà</a:t>
            </a:r>
            <a:endParaRPr lang="it-IT" sz="2200" dirty="0">
              <a:solidFill>
                <a:srgbClr val="6C0015"/>
              </a:solidFill>
            </a:endParaRPr>
          </a:p>
        </p:txBody>
      </p:sp>
      <p:cxnSp>
        <p:nvCxnSpPr>
          <p:cNvPr id="14" name="Connettore 4 13"/>
          <p:cNvCxnSpPr>
            <a:stCxn id="8" idx="2"/>
            <a:endCxn id="15" idx="1"/>
          </p:cNvCxnSpPr>
          <p:nvPr/>
        </p:nvCxnSpPr>
        <p:spPr>
          <a:xfrm rot="10800000" flipV="1">
            <a:off x="571472" y="3393280"/>
            <a:ext cx="2214578" cy="1465609"/>
          </a:xfrm>
          <a:prstGeom prst="bentConnector3">
            <a:avLst>
              <a:gd name="adj1" fmla="val 110323"/>
            </a:avLst>
          </a:prstGeom>
          <a:ln w="34925">
            <a:gradFill>
              <a:gsLst>
                <a:gs pos="0">
                  <a:srgbClr val="000000"/>
                </a:gs>
                <a:gs pos="39999">
                  <a:srgbClr val="0A128C"/>
                </a:gs>
                <a:gs pos="70000">
                  <a:srgbClr val="181CC7"/>
                </a:gs>
                <a:gs pos="88000">
                  <a:srgbClr val="7005D4"/>
                </a:gs>
                <a:gs pos="100000">
                  <a:srgbClr val="8C3D91"/>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71472" y="4643446"/>
            <a:ext cx="6072230" cy="430887"/>
          </a:xfrm>
          <a:prstGeom prst="rect">
            <a:avLst/>
          </a:prstGeom>
          <a:gradFill flip="none" rotWithShape="1">
            <a:gsLst>
              <a:gs pos="0">
                <a:srgbClr val="FFEFD1"/>
              </a:gs>
              <a:gs pos="64999">
                <a:srgbClr val="F0EBD5"/>
              </a:gs>
              <a:gs pos="100000">
                <a:srgbClr val="D1C39F"/>
              </a:gs>
            </a:gsLst>
            <a:path path="circle">
              <a:fillToRect l="50000" t="50000" r="50000" b="50000"/>
            </a:path>
            <a:tileRect/>
          </a:gradFill>
        </p:spPr>
        <p:txBody>
          <a:bodyPr wrap="square" rtlCol="0">
            <a:spAutoFit/>
          </a:bodyPr>
          <a:lstStyle/>
          <a:p>
            <a:r>
              <a:rPr lang="it-IT" sz="2200" dirty="0" smtClean="0">
                <a:solidFill>
                  <a:srgbClr val="6C0015"/>
                </a:solidFill>
              </a:rPr>
              <a:t>Una razionalità “misurante” più che “misurata”</a:t>
            </a:r>
            <a:endParaRPr lang="it-IT" sz="2200" dirty="0">
              <a:solidFill>
                <a:srgbClr val="6C0015"/>
              </a:solidFill>
            </a:endParaRPr>
          </a:p>
        </p:txBody>
      </p:sp>
      <p:cxnSp>
        <p:nvCxnSpPr>
          <p:cNvPr id="17" name="Connettore 4 16"/>
          <p:cNvCxnSpPr>
            <a:stCxn id="8" idx="2"/>
            <a:endCxn id="18" idx="1"/>
          </p:cNvCxnSpPr>
          <p:nvPr/>
        </p:nvCxnSpPr>
        <p:spPr>
          <a:xfrm rot="10800000" flipV="1">
            <a:off x="571472" y="3393281"/>
            <a:ext cx="2214578" cy="2206390"/>
          </a:xfrm>
          <a:prstGeom prst="bentConnector3">
            <a:avLst>
              <a:gd name="adj1" fmla="val 110323"/>
            </a:avLst>
          </a:prstGeom>
          <a:ln w="34925">
            <a:gradFill>
              <a:gsLst>
                <a:gs pos="0">
                  <a:srgbClr val="000000"/>
                </a:gs>
                <a:gs pos="39999">
                  <a:srgbClr val="0A128C"/>
                </a:gs>
                <a:gs pos="70000">
                  <a:srgbClr val="181CC7"/>
                </a:gs>
                <a:gs pos="88000">
                  <a:srgbClr val="7005D4"/>
                </a:gs>
                <a:gs pos="100000">
                  <a:srgbClr val="8C3D91"/>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571472" y="5214950"/>
            <a:ext cx="6072230" cy="769441"/>
          </a:xfrm>
          <a:prstGeom prst="rect">
            <a:avLst/>
          </a:prstGeom>
          <a:gradFill flip="none" rotWithShape="1">
            <a:gsLst>
              <a:gs pos="0">
                <a:srgbClr val="FFEFD1"/>
              </a:gs>
              <a:gs pos="64999">
                <a:srgbClr val="F0EBD5"/>
              </a:gs>
              <a:gs pos="100000">
                <a:srgbClr val="D1C39F"/>
              </a:gs>
            </a:gsLst>
            <a:path path="circle">
              <a:fillToRect l="50000" t="50000" r="50000" b="50000"/>
            </a:path>
            <a:tileRect/>
          </a:gradFill>
        </p:spPr>
        <p:txBody>
          <a:bodyPr wrap="square" rtlCol="0">
            <a:spAutoFit/>
          </a:bodyPr>
          <a:lstStyle/>
          <a:p>
            <a:r>
              <a:rPr lang="it-IT" sz="2200" dirty="0" smtClean="0">
                <a:solidFill>
                  <a:srgbClr val="6C0015"/>
                </a:solidFill>
              </a:rPr>
              <a:t>L’immagine (sul piano antropologico) dell’uomo-macchina</a:t>
            </a:r>
            <a:endParaRPr lang="it-IT" sz="2200" dirty="0">
              <a:solidFill>
                <a:srgbClr val="6C0015"/>
              </a:solidFill>
            </a:endParaRPr>
          </a:p>
        </p:txBody>
      </p:sp>
      <p:pic>
        <p:nvPicPr>
          <p:cNvPr id="24" name="Picture 7" descr="C:\Users\hp\AppData\Local\Microsoft\Windows\Temporary Internet Files\Content.IE5\4MUML3SJ\MCj04377890000[1].wmf"/>
          <p:cNvPicPr>
            <a:picLocks noChangeAspect="1" noChangeArrowheads="1"/>
          </p:cNvPicPr>
          <p:nvPr/>
        </p:nvPicPr>
        <p:blipFill>
          <a:blip r:embed="rId2"/>
          <a:srcRect/>
          <a:stretch>
            <a:fillRect/>
          </a:stretch>
        </p:blipFill>
        <p:spPr bwMode="auto">
          <a:xfrm>
            <a:off x="6786578" y="3286124"/>
            <a:ext cx="2165699" cy="2928958"/>
          </a:xfrm>
          <a:prstGeom prst="rect">
            <a:avLst/>
          </a:prstGeom>
          <a:noFill/>
        </p:spPr>
      </p:pic>
    </p:spTree>
    <p:extLst>
      <p:ext uri="{BB962C8B-B14F-4D97-AF65-F5344CB8AC3E}">
        <p14:creationId xmlns:p14="http://schemas.microsoft.com/office/powerpoint/2010/main" val="21100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downRigh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3422"/>
            <a:ext cx="8291264" cy="837306"/>
          </a:xfrm>
        </p:spPr>
        <p:txBody>
          <a:bodyPr>
            <a:normAutofit fontScale="90000"/>
          </a:bodyPr>
          <a:lstStyle/>
          <a:p>
            <a:r>
              <a:rPr lang="it-IT" dirty="0" smtClean="0"/>
              <a:t>Il rischio di una deriva «funzionalista» </a:t>
            </a:r>
            <a:br>
              <a:rPr lang="it-IT" dirty="0" smtClean="0"/>
            </a:br>
            <a:r>
              <a:rPr lang="it-IT" dirty="0" smtClean="0"/>
              <a:t>nei sistemi formativi</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4</a:t>
            </a:fld>
            <a:endParaRPr lang="it-IT" dirty="0"/>
          </a:p>
        </p:txBody>
      </p:sp>
      <p:sp>
        <p:nvSpPr>
          <p:cNvPr id="5" name="Ovale 4"/>
          <p:cNvSpPr/>
          <p:nvPr/>
        </p:nvSpPr>
        <p:spPr>
          <a:xfrm>
            <a:off x="2214546" y="2786058"/>
            <a:ext cx="4572032" cy="1714512"/>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smtClean="0">
                <a:solidFill>
                  <a:schemeClr val="accent6">
                    <a:lumMod val="50000"/>
                  </a:schemeClr>
                </a:solidFill>
              </a:rPr>
              <a:t>L’educazione un «tesoro» … in che senso?</a:t>
            </a:r>
            <a:endParaRPr lang="it-IT" sz="2550" b="1" dirty="0">
              <a:solidFill>
                <a:schemeClr val="accent6">
                  <a:lumMod val="50000"/>
                </a:schemeClr>
              </a:solidFill>
            </a:endParaRPr>
          </a:p>
        </p:txBody>
      </p:sp>
      <p:sp>
        <p:nvSpPr>
          <p:cNvPr id="7" name="Ovale 6"/>
          <p:cNvSpPr/>
          <p:nvPr/>
        </p:nvSpPr>
        <p:spPr>
          <a:xfrm>
            <a:off x="5072066" y="1214422"/>
            <a:ext cx="3929058" cy="1785950"/>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smtClean="0">
                <a:solidFill>
                  <a:schemeClr val="accent6">
                    <a:lumMod val="50000"/>
                  </a:schemeClr>
                </a:solidFill>
              </a:rPr>
              <a:t>Cresce la dimensione interculturale</a:t>
            </a:r>
            <a:endParaRPr lang="it-IT" sz="2550" b="1" dirty="0">
              <a:solidFill>
                <a:schemeClr val="accent6">
                  <a:lumMod val="50000"/>
                </a:schemeClr>
              </a:solidFill>
            </a:endParaRPr>
          </a:p>
        </p:txBody>
      </p:sp>
      <p:sp>
        <p:nvSpPr>
          <p:cNvPr id="8" name="Ovale 7"/>
          <p:cNvSpPr/>
          <p:nvPr/>
        </p:nvSpPr>
        <p:spPr>
          <a:xfrm>
            <a:off x="214282" y="1285860"/>
            <a:ext cx="4643470" cy="1500198"/>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smtClean="0">
                <a:solidFill>
                  <a:schemeClr val="accent6">
                    <a:lumMod val="50000"/>
                  </a:schemeClr>
                </a:solidFill>
              </a:rPr>
              <a:t>Evoluzione dei sistemi formativi </a:t>
            </a:r>
            <a:r>
              <a:rPr lang="it-IT" b="1" dirty="0" smtClean="0">
                <a:solidFill>
                  <a:schemeClr val="accent6">
                    <a:lumMod val="50000"/>
                  </a:schemeClr>
                </a:solidFill>
              </a:rPr>
              <a:t>(flessibili, </a:t>
            </a:r>
            <a:r>
              <a:rPr lang="it-IT" b="1" dirty="0" smtClean="0">
                <a:solidFill>
                  <a:schemeClr val="accent6">
                    <a:lumMod val="50000"/>
                  </a:schemeClr>
                </a:solidFill>
              </a:rPr>
              <a:t>policentrici)</a:t>
            </a:r>
            <a:endParaRPr lang="it-IT" b="1" dirty="0">
              <a:solidFill>
                <a:schemeClr val="accent6">
                  <a:lumMod val="50000"/>
                </a:schemeClr>
              </a:solidFill>
            </a:endParaRPr>
          </a:p>
        </p:txBody>
      </p:sp>
      <p:cxnSp>
        <p:nvCxnSpPr>
          <p:cNvPr id="9" name="Connettore 4 8"/>
          <p:cNvCxnSpPr>
            <a:stCxn id="5" idx="2"/>
            <a:endCxn id="10" idx="1"/>
          </p:cNvCxnSpPr>
          <p:nvPr/>
        </p:nvCxnSpPr>
        <p:spPr>
          <a:xfrm rot="10800000" flipV="1">
            <a:off x="571472" y="3643314"/>
            <a:ext cx="1643074" cy="1258354"/>
          </a:xfrm>
          <a:prstGeom prst="bentConnector3">
            <a:avLst>
              <a:gd name="adj1" fmla="val 113913"/>
            </a:avLst>
          </a:prstGeom>
          <a:ln w="34925">
            <a:gradFill>
              <a:gsLst>
                <a:gs pos="0">
                  <a:srgbClr val="000000"/>
                </a:gs>
                <a:gs pos="39999">
                  <a:srgbClr val="0A128C"/>
                </a:gs>
                <a:gs pos="70000">
                  <a:srgbClr val="181CC7"/>
                </a:gs>
                <a:gs pos="88000">
                  <a:srgbClr val="7005D4"/>
                </a:gs>
                <a:gs pos="100000">
                  <a:srgbClr val="8C3D91"/>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71472" y="4516947"/>
            <a:ext cx="7888960" cy="769441"/>
          </a:xfrm>
          <a:prstGeom prst="rect">
            <a:avLst/>
          </a:prstGeom>
          <a:gradFill flip="none" rotWithShape="1">
            <a:gsLst>
              <a:gs pos="0">
                <a:srgbClr val="FFEFD1"/>
              </a:gs>
              <a:gs pos="64999">
                <a:srgbClr val="F0EBD5"/>
              </a:gs>
              <a:gs pos="100000">
                <a:srgbClr val="D1C39F"/>
              </a:gs>
            </a:gsLst>
            <a:path path="circle">
              <a:fillToRect l="50000" t="50000" r="50000" b="50000"/>
            </a:path>
            <a:tileRect/>
          </a:gradFill>
        </p:spPr>
        <p:txBody>
          <a:bodyPr wrap="square" rtlCol="0">
            <a:spAutoFit/>
          </a:bodyPr>
          <a:lstStyle/>
          <a:p>
            <a:r>
              <a:rPr lang="it-IT" sz="2200" dirty="0" smtClean="0">
                <a:solidFill>
                  <a:srgbClr val="6C0015"/>
                </a:solidFill>
              </a:rPr>
              <a:t>Cresce la necessità di imparare ad apprendere per tutta la vita, «in funzione» della società della conoscenza </a:t>
            </a:r>
            <a:endParaRPr lang="it-IT" sz="2200" dirty="0">
              <a:solidFill>
                <a:srgbClr val="6C0015"/>
              </a:solidFill>
            </a:endParaRPr>
          </a:p>
        </p:txBody>
      </p:sp>
      <p:cxnSp>
        <p:nvCxnSpPr>
          <p:cNvPr id="14" name="Connettore 4 13"/>
          <p:cNvCxnSpPr>
            <a:stCxn id="5" idx="2"/>
            <a:endCxn id="15" idx="1"/>
          </p:cNvCxnSpPr>
          <p:nvPr/>
        </p:nvCxnSpPr>
        <p:spPr>
          <a:xfrm rot="10800000" flipV="1">
            <a:off x="571472" y="3643313"/>
            <a:ext cx="1643074" cy="2337689"/>
          </a:xfrm>
          <a:prstGeom prst="bentConnector3">
            <a:avLst>
              <a:gd name="adj1" fmla="val 113913"/>
            </a:avLst>
          </a:prstGeom>
          <a:ln w="34925">
            <a:gradFill>
              <a:gsLst>
                <a:gs pos="0">
                  <a:srgbClr val="000000"/>
                </a:gs>
                <a:gs pos="39999">
                  <a:srgbClr val="0A128C"/>
                </a:gs>
                <a:gs pos="70000">
                  <a:srgbClr val="181CC7"/>
                </a:gs>
                <a:gs pos="88000">
                  <a:srgbClr val="7005D4"/>
                </a:gs>
                <a:gs pos="100000">
                  <a:srgbClr val="8C3D91"/>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71472" y="5427005"/>
            <a:ext cx="7888960" cy="1107996"/>
          </a:xfrm>
          <a:prstGeom prst="rect">
            <a:avLst/>
          </a:prstGeom>
          <a:gradFill flip="none" rotWithShape="1">
            <a:gsLst>
              <a:gs pos="0">
                <a:srgbClr val="FFEFD1"/>
              </a:gs>
              <a:gs pos="64999">
                <a:srgbClr val="F0EBD5"/>
              </a:gs>
              <a:gs pos="100000">
                <a:srgbClr val="D1C39F"/>
              </a:gs>
            </a:gsLst>
            <a:path path="circle">
              <a:fillToRect l="50000" t="50000" r="50000" b="50000"/>
            </a:path>
            <a:tileRect/>
          </a:gradFill>
        </p:spPr>
        <p:txBody>
          <a:bodyPr wrap="square" rtlCol="0">
            <a:spAutoFit/>
          </a:bodyPr>
          <a:lstStyle/>
          <a:p>
            <a:r>
              <a:rPr lang="it-IT" sz="2200" dirty="0" smtClean="0">
                <a:solidFill>
                  <a:srgbClr val="6C0015"/>
                </a:solidFill>
              </a:rPr>
              <a:t>Anche quando si parla di «certificazione delle competenze» ci possono essere differenti prospettive: funzionalista o personalista</a:t>
            </a:r>
            <a:endParaRPr lang="it-IT" dirty="0">
              <a:solidFill>
                <a:srgbClr val="6C0015"/>
              </a:solidFill>
            </a:endParaRPr>
          </a:p>
        </p:txBody>
      </p:sp>
    </p:spTree>
    <p:extLst>
      <p:ext uri="{BB962C8B-B14F-4D97-AF65-F5344CB8AC3E}">
        <p14:creationId xmlns:p14="http://schemas.microsoft.com/office/powerpoint/2010/main" val="37852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Righ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3422"/>
            <a:ext cx="8291264" cy="837306"/>
          </a:xfrm>
        </p:spPr>
        <p:txBody>
          <a:bodyPr>
            <a:normAutofit/>
          </a:bodyPr>
          <a:lstStyle/>
          <a:p>
            <a:r>
              <a:rPr lang="it-IT" dirty="0" smtClean="0"/>
              <a:t>Le sfide educative in senso stretto</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5</a:t>
            </a:fld>
            <a:endParaRPr lang="it-IT" dirty="0"/>
          </a:p>
        </p:txBody>
      </p:sp>
      <p:sp>
        <p:nvSpPr>
          <p:cNvPr id="5" name="Ovale 4"/>
          <p:cNvSpPr/>
          <p:nvPr/>
        </p:nvSpPr>
        <p:spPr>
          <a:xfrm>
            <a:off x="2051720" y="2780928"/>
            <a:ext cx="5184576" cy="1714512"/>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a:solidFill>
                  <a:schemeClr val="accent6">
                    <a:lumMod val="50000"/>
                  </a:schemeClr>
                </a:solidFill>
                <a:latin typeface="Agency FB" panose="020B0503020202020204" pitchFamily="34" charset="0"/>
              </a:rPr>
              <a:t>Crisi </a:t>
            </a:r>
            <a:r>
              <a:rPr lang="it-IT" sz="2550" b="1" dirty="0" smtClean="0">
                <a:solidFill>
                  <a:schemeClr val="accent6">
                    <a:lumMod val="50000"/>
                  </a:schemeClr>
                </a:solidFill>
                <a:latin typeface="Agency FB" panose="020B0503020202020204" pitchFamily="34" charset="0"/>
              </a:rPr>
              <a:t>della «autorità educativa» (e delle connesse responsabilità)</a:t>
            </a:r>
            <a:endParaRPr lang="it-IT" sz="2550" b="1" dirty="0">
              <a:solidFill>
                <a:schemeClr val="accent6">
                  <a:lumMod val="50000"/>
                </a:schemeClr>
              </a:solidFill>
              <a:latin typeface="Agency FB" panose="020B0503020202020204" pitchFamily="34" charset="0"/>
            </a:endParaRPr>
          </a:p>
        </p:txBody>
      </p:sp>
      <p:sp>
        <p:nvSpPr>
          <p:cNvPr id="7" name="Ovale 6"/>
          <p:cNvSpPr/>
          <p:nvPr/>
        </p:nvSpPr>
        <p:spPr>
          <a:xfrm>
            <a:off x="4893124" y="1286430"/>
            <a:ext cx="4143372" cy="1422490"/>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a:solidFill>
                  <a:schemeClr val="accent6">
                    <a:lumMod val="50000"/>
                  </a:schemeClr>
                </a:solidFill>
                <a:latin typeface="Agency FB" panose="020B0503020202020204" pitchFamily="34" charset="0"/>
              </a:rPr>
              <a:t>Difficoltà di trovare una «</a:t>
            </a:r>
            <a:r>
              <a:rPr lang="it-IT" sz="2550" b="1" dirty="0" err="1">
                <a:solidFill>
                  <a:schemeClr val="accent6">
                    <a:lumMod val="50000"/>
                  </a:schemeClr>
                </a:solidFill>
                <a:latin typeface="Agency FB" panose="020B0503020202020204" pitchFamily="34" charset="0"/>
              </a:rPr>
              <a:t>paideia</a:t>
            </a:r>
            <a:r>
              <a:rPr lang="it-IT" sz="2550" b="1" dirty="0">
                <a:solidFill>
                  <a:schemeClr val="accent6">
                    <a:lumMod val="50000"/>
                  </a:schemeClr>
                </a:solidFill>
                <a:latin typeface="Agency FB" panose="020B0503020202020204" pitchFamily="34" charset="0"/>
              </a:rPr>
              <a:t> condivisa»</a:t>
            </a:r>
            <a:endParaRPr lang="it-IT" sz="2550" b="1" dirty="0">
              <a:solidFill>
                <a:schemeClr val="accent6">
                  <a:lumMod val="50000"/>
                </a:schemeClr>
              </a:solidFill>
              <a:latin typeface="Agency FB" panose="020B0503020202020204" pitchFamily="34" charset="0"/>
            </a:endParaRPr>
          </a:p>
        </p:txBody>
      </p:sp>
      <p:sp>
        <p:nvSpPr>
          <p:cNvPr id="8" name="Ovale 7"/>
          <p:cNvSpPr/>
          <p:nvPr/>
        </p:nvSpPr>
        <p:spPr>
          <a:xfrm>
            <a:off x="107504" y="1285860"/>
            <a:ext cx="4750248" cy="1351052"/>
          </a:xfrm>
          <a:prstGeom prst="ellipse">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50" b="1" dirty="0">
                <a:solidFill>
                  <a:schemeClr val="accent6">
                    <a:lumMod val="50000"/>
                  </a:schemeClr>
                </a:solidFill>
                <a:latin typeface="Agency FB" panose="020B0503020202020204" pitchFamily="34" charset="0"/>
              </a:rPr>
              <a:t>Crisi valoriale di </a:t>
            </a:r>
            <a:r>
              <a:rPr lang="it-IT" sz="2550" b="1" dirty="0" smtClean="0">
                <a:solidFill>
                  <a:schemeClr val="accent6">
                    <a:lumMod val="50000"/>
                  </a:schemeClr>
                </a:solidFill>
                <a:latin typeface="Agency FB" panose="020B0503020202020204" pitchFamily="34" charset="0"/>
              </a:rPr>
              <a:t>una società </a:t>
            </a:r>
            <a:r>
              <a:rPr lang="it-IT" sz="2550" b="1" dirty="0">
                <a:solidFill>
                  <a:schemeClr val="accent6">
                    <a:lumMod val="50000"/>
                  </a:schemeClr>
                </a:solidFill>
                <a:latin typeface="Agency FB" panose="020B0503020202020204" pitchFamily="34" charset="0"/>
              </a:rPr>
              <a:t>“</a:t>
            </a:r>
            <a:r>
              <a:rPr lang="it-IT" sz="2550" b="1" dirty="0" smtClean="0">
                <a:solidFill>
                  <a:schemeClr val="accent6">
                    <a:lumMod val="50000"/>
                  </a:schemeClr>
                </a:solidFill>
                <a:latin typeface="Agency FB" panose="020B0503020202020204" pitchFamily="34" charset="0"/>
              </a:rPr>
              <a:t>eticamente neutra”</a:t>
            </a:r>
            <a:endParaRPr lang="it-IT" sz="2550" b="1" dirty="0">
              <a:solidFill>
                <a:schemeClr val="accent6">
                  <a:lumMod val="50000"/>
                </a:schemeClr>
              </a:solidFill>
              <a:latin typeface="Agency FB" panose="020B0503020202020204" pitchFamily="34" charset="0"/>
            </a:endParaRPr>
          </a:p>
        </p:txBody>
      </p:sp>
      <p:pic>
        <p:nvPicPr>
          <p:cNvPr id="5122" name="Picture 2" descr="Risultati immagini per sfida educ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932" y="4495440"/>
            <a:ext cx="3095736" cy="206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8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6</a:t>
            </a:fld>
            <a:endParaRPr lang="it-IT"/>
          </a:p>
        </p:txBody>
      </p:sp>
      <p:sp>
        <p:nvSpPr>
          <p:cNvPr id="5" name="Titolo 4"/>
          <p:cNvSpPr>
            <a:spLocks noGrp="1"/>
          </p:cNvSpPr>
          <p:nvPr>
            <p:ph type="title" idx="4294967295"/>
          </p:nvPr>
        </p:nvSpPr>
        <p:spPr>
          <a:xfrm>
            <a:off x="539552" y="188640"/>
            <a:ext cx="7772400" cy="1296144"/>
          </a:xfrm>
        </p:spPr>
        <p:txBody>
          <a:bodyPr/>
          <a:lstStyle/>
          <a:p>
            <a:r>
              <a:rPr lang="it-IT" sz="4400" dirty="0" smtClean="0"/>
              <a:t>La speranza come «anima» dell’educazione</a:t>
            </a:r>
            <a:endParaRPr lang="it-IT" sz="4400" dirty="0"/>
          </a:p>
        </p:txBody>
      </p:sp>
      <p:sp>
        <p:nvSpPr>
          <p:cNvPr id="8" name="Rettangolo arrotondato 7"/>
          <p:cNvSpPr/>
          <p:nvPr/>
        </p:nvSpPr>
        <p:spPr>
          <a:xfrm>
            <a:off x="234388" y="2276872"/>
            <a:ext cx="2393758" cy="3168352"/>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L’educazione come formazione integrale della persona</a:t>
            </a:r>
            <a:endParaRPr lang="it-IT" sz="2800" b="1" dirty="0">
              <a:solidFill>
                <a:srgbClr val="2E0009"/>
              </a:solidFill>
            </a:endParaRPr>
          </a:p>
        </p:txBody>
      </p:sp>
      <p:sp>
        <p:nvSpPr>
          <p:cNvPr id="9" name="Rettangolo arrotondato 8"/>
          <p:cNvSpPr/>
          <p:nvPr/>
        </p:nvSpPr>
        <p:spPr>
          <a:xfrm>
            <a:off x="6516215" y="2276872"/>
            <a:ext cx="2442729" cy="2952328"/>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Anima dell’educa-zione è una speranza affidabile</a:t>
            </a:r>
            <a:endParaRPr lang="it-IT" sz="2800" b="1" dirty="0">
              <a:solidFill>
                <a:srgbClr val="2E0009"/>
              </a:solidFill>
            </a:endParaRPr>
          </a:p>
        </p:txBody>
      </p:sp>
      <p:pic>
        <p:nvPicPr>
          <p:cNvPr id="3074" name="Picture 2" descr="Risultati immagini per sper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145" y="1988838"/>
            <a:ext cx="3888069"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365919"/>
            <a:ext cx="8928992" cy="758825"/>
          </a:xfrm>
        </p:spPr>
        <p:txBody>
          <a:bodyPr/>
          <a:lstStyle/>
          <a:p>
            <a:r>
              <a:rPr lang="it-IT" dirty="0" smtClean="0"/>
              <a:t>Educazione come formazione integrale della persona</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7</a:t>
            </a:fld>
            <a:endParaRPr lang="it-IT"/>
          </a:p>
        </p:txBody>
      </p:sp>
      <p:sp>
        <p:nvSpPr>
          <p:cNvPr id="5" name="Rettangolo 4"/>
          <p:cNvSpPr/>
          <p:nvPr/>
        </p:nvSpPr>
        <p:spPr>
          <a:xfrm>
            <a:off x="251520" y="1484784"/>
            <a:ext cx="8640960" cy="2677656"/>
          </a:xfrm>
          <a:prstGeom prst="rect">
            <a:avLst/>
          </a:prstGeom>
        </p:spPr>
        <p:txBody>
          <a:bodyPr wrap="square">
            <a:spAutoFit/>
          </a:bodyPr>
          <a:lstStyle/>
          <a:p>
            <a:r>
              <a:rPr lang="it-IT" sz="2800" b="1" dirty="0">
                <a:solidFill>
                  <a:srgbClr val="0070C0"/>
                </a:solidFill>
              </a:rPr>
              <a:t>L’educazione è quel processo intenzionale che tende a formare nell’educando degli abiti ordinati di vita morale, assicurandogli un possesso quanto più è possibile largo e ricco di libertà e l’uso retto e spedito di essa (G. Corallo, La pedagogia della libertà …, cit. in Porcarelli, 2012). </a:t>
            </a:r>
          </a:p>
        </p:txBody>
      </p:sp>
      <p:sp>
        <p:nvSpPr>
          <p:cNvPr id="6" name="AutoShape 2"/>
          <p:cNvSpPr>
            <a:spLocks noChangeArrowheads="1"/>
          </p:cNvSpPr>
          <p:nvPr/>
        </p:nvSpPr>
        <p:spPr bwMode="auto">
          <a:xfrm>
            <a:off x="358880" y="4162440"/>
            <a:ext cx="3565048" cy="1214446"/>
          </a:xfrm>
          <a:prstGeom prst="roundRect">
            <a:avLst>
              <a:gd name="adj" fmla="val 16667"/>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algn="ctr">
            <a:noFill/>
            <a:round/>
            <a:headEnd/>
            <a:tailEnd/>
          </a:ln>
        </p:spPr>
        <p:txBody>
          <a:bodyPr lIns="72000" rIns="72000"/>
          <a:lstStyle/>
          <a:p>
            <a:pPr algn="ctr">
              <a:spcAft>
                <a:spcPts val="1000"/>
              </a:spcAft>
            </a:pPr>
            <a:r>
              <a:rPr lang="it-IT" sz="3600" b="1" dirty="0" smtClean="0">
                <a:solidFill>
                  <a:srgbClr val="002060"/>
                </a:solidFill>
                <a:latin typeface="Arial Narrow" pitchFamily="34" charset="0"/>
              </a:rPr>
              <a:t>Un processo a termine</a:t>
            </a:r>
            <a:endParaRPr lang="it-IT" sz="3600" b="1" dirty="0">
              <a:solidFill>
                <a:srgbClr val="002060"/>
              </a:solidFill>
              <a:latin typeface="Arial Narrow" pitchFamily="34" charset="0"/>
            </a:endParaRPr>
          </a:p>
        </p:txBody>
      </p:sp>
      <p:sp>
        <p:nvSpPr>
          <p:cNvPr id="7" name="AutoShape 2"/>
          <p:cNvSpPr>
            <a:spLocks noChangeArrowheads="1"/>
          </p:cNvSpPr>
          <p:nvPr/>
        </p:nvSpPr>
        <p:spPr bwMode="auto">
          <a:xfrm>
            <a:off x="4788024" y="4173160"/>
            <a:ext cx="4098983" cy="1214446"/>
          </a:xfrm>
          <a:prstGeom prst="roundRect">
            <a:avLst>
              <a:gd name="adj" fmla="val 16667"/>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algn="ctr">
            <a:noFill/>
            <a:round/>
            <a:headEnd/>
            <a:tailEnd/>
          </a:ln>
        </p:spPr>
        <p:txBody>
          <a:bodyPr lIns="72000" rIns="72000"/>
          <a:lstStyle/>
          <a:p>
            <a:pPr algn="ctr">
              <a:spcAft>
                <a:spcPts val="1000"/>
              </a:spcAft>
            </a:pPr>
            <a:r>
              <a:rPr lang="it-IT" sz="3600" b="1" dirty="0" smtClean="0">
                <a:solidFill>
                  <a:srgbClr val="002060"/>
                </a:solidFill>
                <a:latin typeface="Arial Narrow" pitchFamily="34" charset="0"/>
              </a:rPr>
              <a:t>Che necessita di una guida autorevole</a:t>
            </a:r>
            <a:endParaRPr lang="it-IT" sz="3600" b="1" dirty="0">
              <a:solidFill>
                <a:srgbClr val="002060"/>
              </a:solidFill>
              <a:latin typeface="Arial Narrow" pitchFamily="34" charset="0"/>
            </a:endParaRPr>
          </a:p>
        </p:txBody>
      </p:sp>
      <p:sp>
        <p:nvSpPr>
          <p:cNvPr id="8" name="AutoShape 2"/>
          <p:cNvSpPr>
            <a:spLocks noChangeArrowheads="1"/>
          </p:cNvSpPr>
          <p:nvPr/>
        </p:nvSpPr>
        <p:spPr bwMode="auto">
          <a:xfrm>
            <a:off x="502896" y="5445224"/>
            <a:ext cx="8101552" cy="1268760"/>
          </a:xfrm>
          <a:prstGeom prst="roundRect">
            <a:avLst>
              <a:gd name="adj" fmla="val 16667"/>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algn="ctr">
            <a:noFill/>
            <a:round/>
            <a:headEnd/>
            <a:tailEnd/>
          </a:ln>
        </p:spPr>
        <p:txBody>
          <a:bodyPr lIns="72000" rIns="72000"/>
          <a:lstStyle/>
          <a:p>
            <a:pPr algn="ctr">
              <a:spcAft>
                <a:spcPts val="1000"/>
              </a:spcAft>
            </a:pPr>
            <a:r>
              <a:rPr lang="it-IT" sz="3600" b="1" dirty="0" smtClean="0">
                <a:solidFill>
                  <a:srgbClr val="002060"/>
                </a:solidFill>
                <a:latin typeface="Arial Narrow" pitchFamily="34" charset="0"/>
              </a:rPr>
              <a:t>Mirando ad una sempre maggiore autonomia della persona</a:t>
            </a:r>
            <a:endParaRPr lang="it-IT" sz="3600" b="1" dirty="0">
              <a:solidFill>
                <a:srgbClr val="002060"/>
              </a:solidFill>
              <a:latin typeface="Arial Narrow" pitchFamily="34" charset="0"/>
            </a:endParaRPr>
          </a:p>
        </p:txBody>
      </p:sp>
    </p:spTree>
    <p:extLst>
      <p:ext uri="{BB962C8B-B14F-4D97-AF65-F5344CB8AC3E}">
        <p14:creationId xmlns:p14="http://schemas.microsoft.com/office/powerpoint/2010/main" val="365400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speranza è anima dell’educazione</a:t>
            </a:r>
            <a:endParaRPr lang="it-IT" dirty="0"/>
          </a:p>
        </p:txBody>
      </p:sp>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8</a:t>
            </a:fld>
            <a:endParaRPr lang="it-IT"/>
          </a:p>
        </p:txBody>
      </p:sp>
      <p:sp>
        <p:nvSpPr>
          <p:cNvPr id="5" name="Text Box 9"/>
          <p:cNvSpPr txBox="1">
            <a:spLocks noChangeArrowheads="1"/>
          </p:cNvSpPr>
          <p:nvPr/>
        </p:nvSpPr>
        <p:spPr bwMode="auto">
          <a:xfrm>
            <a:off x="179512" y="1412776"/>
            <a:ext cx="8784976" cy="833178"/>
          </a:xfrm>
          <a:prstGeom prst="rect">
            <a:avLst/>
          </a:prstGeom>
          <a:gradFill rotWithShape="1">
            <a:gsLst>
              <a:gs pos="0">
                <a:srgbClr val="FFEFD1"/>
              </a:gs>
              <a:gs pos="64999">
                <a:srgbClr val="F0EBD5"/>
              </a:gs>
              <a:gs pos="100000">
                <a:srgbClr val="D1C39F"/>
              </a:gs>
            </a:gsLst>
            <a:lin ang="5400000" scaled="0"/>
          </a:gradFill>
          <a:ln w="19050">
            <a:noFill/>
            <a:miter lim="800000"/>
            <a:headEnd/>
            <a:tailEnd/>
          </a:ln>
          <a:effectLst/>
        </p:spPr>
        <p:txBody>
          <a:bodyPr wrap="square" lIns="90000" tIns="46800" rIns="90000" bIns="46800">
            <a:spAutoFit/>
          </a:bodyPr>
          <a:lstStyle/>
          <a:p>
            <a:pPr>
              <a:spcBef>
                <a:spcPct val="50000"/>
              </a:spcBef>
            </a:pPr>
            <a:r>
              <a:rPr lang="it-IT" sz="2400" dirty="0" smtClean="0">
                <a:solidFill>
                  <a:srgbClr val="344600"/>
                </a:solidFill>
              </a:rPr>
              <a:t>«Anima dell’educazione … può essere solo una speranza affidabile» (</a:t>
            </a:r>
            <a:r>
              <a:rPr lang="it-IT" sz="2400" i="1" dirty="0" err="1" smtClean="0">
                <a:solidFill>
                  <a:srgbClr val="344600"/>
                </a:solidFill>
              </a:rPr>
              <a:t>Educ</a:t>
            </a:r>
            <a:r>
              <a:rPr lang="it-IT" sz="2400" i="1" dirty="0" smtClean="0">
                <a:solidFill>
                  <a:srgbClr val="344600"/>
                </a:solidFill>
              </a:rPr>
              <a:t>. Alla vita buona del </a:t>
            </a:r>
            <a:r>
              <a:rPr lang="it-IT" sz="2400" i="1" dirty="0" err="1" smtClean="0">
                <a:solidFill>
                  <a:srgbClr val="344600"/>
                </a:solidFill>
              </a:rPr>
              <a:t>Vang</a:t>
            </a:r>
            <a:r>
              <a:rPr lang="it-IT" sz="2400" dirty="0" smtClean="0">
                <a:solidFill>
                  <a:srgbClr val="344600"/>
                </a:solidFill>
              </a:rPr>
              <a:t>., n. 5)</a:t>
            </a:r>
            <a:endParaRPr lang="it-IT" sz="2400" dirty="0">
              <a:solidFill>
                <a:srgbClr val="344600"/>
              </a:solidFill>
              <a:effectLst/>
            </a:endParaRPr>
          </a:p>
        </p:txBody>
      </p:sp>
      <p:sp>
        <p:nvSpPr>
          <p:cNvPr id="6" name="Rettangolo arrotondato 5"/>
          <p:cNvSpPr/>
          <p:nvPr/>
        </p:nvSpPr>
        <p:spPr>
          <a:xfrm>
            <a:off x="234388" y="2420888"/>
            <a:ext cx="2747866" cy="1643074"/>
          </a:xfrm>
          <a:prstGeom prst="roundRect">
            <a:avLst/>
          </a:prstGeom>
          <a:gradFill flip="none" rotWithShape="1">
            <a:gsLst>
              <a:gs pos="0">
                <a:srgbClr val="FFEFD1"/>
              </a:gs>
              <a:gs pos="64999">
                <a:srgbClr val="F0EBD5"/>
              </a:gs>
              <a:gs pos="100000">
                <a:srgbClr val="D1C39F"/>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rgbClr val="2E0009"/>
                </a:solidFill>
              </a:rPr>
              <a:t>Speranza nell’umanità («educabile» per natura)</a:t>
            </a:r>
            <a:endParaRPr lang="it-IT" sz="2200" b="1" dirty="0">
              <a:solidFill>
                <a:srgbClr val="2E0009"/>
              </a:solidFill>
            </a:endParaRPr>
          </a:p>
        </p:txBody>
      </p:sp>
      <p:sp>
        <p:nvSpPr>
          <p:cNvPr id="7" name="Rettangolo arrotondato 6"/>
          <p:cNvSpPr/>
          <p:nvPr/>
        </p:nvSpPr>
        <p:spPr>
          <a:xfrm>
            <a:off x="5724128" y="2492896"/>
            <a:ext cx="2808312" cy="1643074"/>
          </a:xfrm>
          <a:prstGeom prst="roundRect">
            <a:avLst/>
          </a:prstGeom>
          <a:gradFill flip="none" rotWithShape="1">
            <a:gsLst>
              <a:gs pos="0">
                <a:srgbClr val="FFEFD1"/>
              </a:gs>
              <a:gs pos="64999">
                <a:srgbClr val="F0EBD5"/>
              </a:gs>
              <a:gs pos="100000">
                <a:srgbClr val="D1C39F"/>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rgbClr val="2E0009"/>
                </a:solidFill>
              </a:rPr>
              <a:t>Speranza nella persona educabile (ci  si affida alla sua libertà)</a:t>
            </a:r>
            <a:endParaRPr lang="it-IT" sz="2200" b="1" dirty="0">
              <a:solidFill>
                <a:srgbClr val="2E0009"/>
              </a:solidFill>
            </a:endParaRPr>
          </a:p>
        </p:txBody>
      </p:sp>
      <p:sp>
        <p:nvSpPr>
          <p:cNvPr id="8" name="Rettangolo arrotondato 7"/>
          <p:cNvSpPr/>
          <p:nvPr/>
        </p:nvSpPr>
        <p:spPr>
          <a:xfrm>
            <a:off x="245950" y="4509120"/>
            <a:ext cx="2736304" cy="1643074"/>
          </a:xfrm>
          <a:prstGeom prst="roundRect">
            <a:avLst/>
          </a:prstGeom>
          <a:gradFill flip="none" rotWithShape="1">
            <a:gsLst>
              <a:gs pos="0">
                <a:srgbClr val="FFEFD1"/>
              </a:gs>
              <a:gs pos="64999">
                <a:srgbClr val="F0EBD5"/>
              </a:gs>
              <a:gs pos="100000">
                <a:srgbClr val="D1C39F"/>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rgbClr val="2E0009"/>
                </a:solidFill>
              </a:rPr>
              <a:t>Speranza nei confronti della vita («un essere che esiste volentieri»)</a:t>
            </a:r>
            <a:endParaRPr lang="it-IT" sz="2200" b="1" dirty="0">
              <a:solidFill>
                <a:srgbClr val="2E0009"/>
              </a:solidFill>
            </a:endParaRPr>
          </a:p>
        </p:txBody>
      </p:sp>
      <p:sp>
        <p:nvSpPr>
          <p:cNvPr id="9" name="Rettangolo arrotondato 8"/>
          <p:cNvSpPr/>
          <p:nvPr/>
        </p:nvSpPr>
        <p:spPr>
          <a:xfrm>
            <a:off x="5640558" y="4509120"/>
            <a:ext cx="2963890" cy="1643074"/>
          </a:xfrm>
          <a:prstGeom prst="roundRect">
            <a:avLst/>
          </a:prstGeom>
          <a:gradFill flip="none" rotWithShape="1">
            <a:gsLst>
              <a:gs pos="0">
                <a:srgbClr val="FFEFD1"/>
              </a:gs>
              <a:gs pos="64999">
                <a:srgbClr val="F0EBD5"/>
              </a:gs>
              <a:gs pos="100000">
                <a:srgbClr val="D1C39F"/>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200" b="1" dirty="0" smtClean="0">
                <a:solidFill>
                  <a:srgbClr val="2E0009"/>
                </a:solidFill>
              </a:rPr>
              <a:t>Speranza nei confronti di ciascuna persona (al di là dei segnali di ritorno)</a:t>
            </a:r>
            <a:endParaRPr lang="it-IT" sz="2200" b="1" dirty="0">
              <a:solidFill>
                <a:srgbClr val="2E0009"/>
              </a:solidFill>
            </a:endParaRPr>
          </a:p>
        </p:txBody>
      </p:sp>
    </p:spTree>
    <p:extLst>
      <p:ext uri="{BB962C8B-B14F-4D97-AF65-F5344CB8AC3E}">
        <p14:creationId xmlns:p14="http://schemas.microsoft.com/office/powerpoint/2010/main" val="15105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pPr>
              <a:defRPr/>
            </a:pPr>
            <a:r>
              <a:rPr lang="it-IT" smtClean="0"/>
              <a:t>Prof. Andrea Porcarelli</a:t>
            </a:r>
            <a:endParaRPr lang="it-IT"/>
          </a:p>
        </p:txBody>
      </p:sp>
      <p:sp>
        <p:nvSpPr>
          <p:cNvPr id="4" name="Segnaposto numero diapositiva 3"/>
          <p:cNvSpPr>
            <a:spLocks noGrp="1"/>
          </p:cNvSpPr>
          <p:nvPr>
            <p:ph type="sldNum" sz="quarter" idx="12"/>
          </p:nvPr>
        </p:nvSpPr>
        <p:spPr/>
        <p:txBody>
          <a:bodyPr/>
          <a:lstStyle/>
          <a:p>
            <a:pPr>
              <a:defRPr/>
            </a:pPr>
            <a:fld id="{8D9B6F1B-4A64-443E-9561-D4A9BD235B41}" type="slidenum">
              <a:rPr lang="it-IT" smtClean="0"/>
              <a:pPr>
                <a:defRPr/>
              </a:pPr>
              <a:t>9</a:t>
            </a:fld>
            <a:endParaRPr lang="it-IT"/>
          </a:p>
        </p:txBody>
      </p:sp>
      <p:sp>
        <p:nvSpPr>
          <p:cNvPr id="5" name="Titolo 4"/>
          <p:cNvSpPr>
            <a:spLocks noGrp="1"/>
          </p:cNvSpPr>
          <p:nvPr>
            <p:ph type="title" idx="4294967295"/>
          </p:nvPr>
        </p:nvSpPr>
        <p:spPr>
          <a:xfrm>
            <a:off x="234388" y="188640"/>
            <a:ext cx="8724556" cy="1296144"/>
          </a:xfrm>
        </p:spPr>
        <p:txBody>
          <a:bodyPr/>
          <a:lstStyle/>
          <a:p>
            <a:r>
              <a:rPr lang="it-IT" sz="4400" dirty="0" smtClean="0"/>
              <a:t>In una logica di sussidiarietà tra comunità ecclesiale e società civile</a:t>
            </a:r>
            <a:endParaRPr lang="it-IT" sz="4400" dirty="0"/>
          </a:p>
        </p:txBody>
      </p:sp>
      <p:pic>
        <p:nvPicPr>
          <p:cNvPr id="2050"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612" y="1510155"/>
            <a:ext cx="4552913" cy="4125721"/>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arrotondato 7"/>
          <p:cNvSpPr/>
          <p:nvPr/>
        </p:nvSpPr>
        <p:spPr>
          <a:xfrm>
            <a:off x="107504" y="5085184"/>
            <a:ext cx="3312368" cy="1772816"/>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Uno sguardo al territorio</a:t>
            </a:r>
            <a:endParaRPr lang="it-IT" sz="2800" b="1" dirty="0">
              <a:solidFill>
                <a:srgbClr val="2E0009"/>
              </a:solidFill>
            </a:endParaRPr>
          </a:p>
        </p:txBody>
      </p:sp>
      <p:sp>
        <p:nvSpPr>
          <p:cNvPr id="10" name="Rettangolo arrotondato 9"/>
          <p:cNvSpPr/>
          <p:nvPr/>
        </p:nvSpPr>
        <p:spPr>
          <a:xfrm>
            <a:off x="5652120" y="5085184"/>
            <a:ext cx="3312368" cy="1772816"/>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2E0009"/>
                </a:solidFill>
              </a:rPr>
              <a:t>Che fare come comunità?</a:t>
            </a:r>
            <a:endParaRPr lang="it-IT" sz="2800" b="1" dirty="0">
              <a:solidFill>
                <a:srgbClr val="2E0009"/>
              </a:solidFill>
            </a:endParaRPr>
          </a:p>
        </p:txBody>
      </p:sp>
    </p:spTree>
    <p:extLst>
      <p:ext uri="{BB962C8B-B14F-4D97-AF65-F5344CB8AC3E}">
        <p14:creationId xmlns:p14="http://schemas.microsoft.com/office/powerpoint/2010/main" val="39987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gradFill>
          <a:gsLst>
            <a:gs pos="0">
              <a:srgbClr val="000000"/>
            </a:gs>
            <a:gs pos="20000">
              <a:srgbClr val="000040"/>
            </a:gs>
            <a:gs pos="50000">
              <a:srgbClr val="400040"/>
            </a:gs>
            <a:gs pos="75000">
              <a:srgbClr val="8F0040"/>
            </a:gs>
            <a:gs pos="89999">
              <a:srgbClr val="F27300"/>
            </a:gs>
            <a:gs pos="100000">
              <a:srgbClr val="FFBF00"/>
            </a:gs>
          </a:gsLst>
          <a:lin ang="5400000" scaled="0"/>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46542</TotalTime>
  <Words>1282</Words>
  <Application>Microsoft Office PowerPoint</Application>
  <PresentationFormat>Presentazione su schermo (4:3)</PresentationFormat>
  <Paragraphs>112</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Città</vt:lpstr>
      <vt:lpstr>Sfide educative nella famiglia e nel mondo della scuola oggi</vt:lpstr>
      <vt:lpstr>Il difficile mestiere di crescere in un tempo di incertezza</vt:lpstr>
      <vt:lpstr>Le sfide della società tecnologica</vt:lpstr>
      <vt:lpstr>Il rischio di una deriva «funzionalista»  nei sistemi formativi</vt:lpstr>
      <vt:lpstr>Le sfide educative in senso stretto</vt:lpstr>
      <vt:lpstr>La speranza come «anima» dell’educazione</vt:lpstr>
      <vt:lpstr>Educazione come formazione integrale della persona</vt:lpstr>
      <vt:lpstr>La speranza è anima dell’educazione</vt:lpstr>
      <vt:lpstr>In una logica di sussidiarietà tra comunità ecclesiale e società civile</vt:lpstr>
      <vt:lpstr>Uno sguardo alle realtà educative del territorio (Quartiere Borgo-Reno)</vt:lpstr>
      <vt:lpstr>Alcuni progetti attivi nel Quartiere  (sul fronte educativo)</vt:lpstr>
      <vt:lpstr>Presentazione standard di PowerPoint</vt:lpstr>
      <vt:lpstr>Che fare come comunità ecclesiale?</vt:lpstr>
      <vt:lpstr>Consigli di lettura per approfondire</vt:lpstr>
      <vt:lpstr>Presentazione standard di PowerPoint</vt:lpstr>
      <vt:lpstr>Un testo specifico per insegnanti</vt:lpstr>
      <vt:lpstr>Per ripensare la propria  formazione cristiana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Vivere il proprio “ruolo” Formatori e Tutor</dc:title>
  <dc:creator>hp</dc:creator>
  <cp:lastModifiedBy>Utente</cp:lastModifiedBy>
  <cp:revision>1075</cp:revision>
  <dcterms:created xsi:type="dcterms:W3CDTF">2008-02-19T06:59:08Z</dcterms:created>
  <dcterms:modified xsi:type="dcterms:W3CDTF">2017-02-08T14:36:30Z</dcterms:modified>
</cp:coreProperties>
</file>